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notesSlides/notesSlide2.xml" ContentType="application/vnd.openxmlformats-officedocument.presentationml.notesSlide+xml"/>
  <Override PartName="/ppt/media/image2.jpeg" ContentType="image/jpeg"/>
  <Override PartName="/ppt/notesSlides/notesSlide3.xml" ContentType="application/vnd.openxmlformats-officedocument.presentationml.notesSlide+xml"/>
  <Override PartName="/ppt/media/image3.jpeg" ContentType="image/jpeg"/>
  <Override PartName="/ppt/notesSlides/notesSlide4.xml" ContentType="application/vnd.openxmlformats-officedocument.presentationml.notesSlide+xml"/>
  <Override PartName="/ppt/media/image4.jpeg" ContentType="image/jpeg"/>
  <Override PartName="/ppt/notesSlides/notesSlide5.xml" ContentType="application/vnd.openxmlformats-officedocument.presentationml.notesSlide+xml"/>
  <Override PartName="/ppt/media/image5.jpeg" ContentType="image/jpeg"/>
  <Override PartName="/ppt/notesSlides/notesSlide6.xml" ContentType="application/vnd.openxmlformats-officedocument.presentationml.notesSlide+xml"/>
  <Override PartName="/ppt/media/image6.jpeg" ContentType="image/jpeg"/>
  <Override PartName="/ppt/notesSlides/notesSlide7.xml" ContentType="application/vnd.openxmlformats-officedocument.presentationml.notesSlide+xml"/>
  <Override PartName="/ppt/media/image7.jpeg" ContentType="image/jpeg"/>
  <Override PartName="/ppt/notesSlides/notesSlide8.xml" ContentType="application/vnd.openxmlformats-officedocument.presentationml.notesSlide+xml"/>
  <Override PartName="/ppt/media/image8.jpeg" ContentType="image/jpeg"/>
  <Override PartName="/ppt/notesSlides/notesSlide9.xml" ContentType="application/vnd.openxmlformats-officedocument.presentationml.notesSlide+xml"/>
  <Override PartName="/ppt/media/image9.jpeg" ContentType="image/jpeg"/>
  <Override PartName="/ppt/notesSlides/notesSlide10.xml" ContentType="application/vnd.openxmlformats-officedocument.presentationml.notesSlide+xml"/>
  <Override PartName="/ppt/media/image10.jpeg" ContentType="image/jpeg"/>
  <Override PartName="/ppt/notesSlides/notesSlide11.xml" ContentType="application/vnd.openxmlformats-officedocument.presentationml.notesSlide+xml"/>
  <Override PartName="/ppt/media/image11.jpeg" ContentType="image/jpeg"/>
  <Override PartName="/ppt/notesSlides/notesSlide12.xml" ContentType="application/vnd.openxmlformats-officedocument.presentationml.notesSlide+xml"/>
  <Override PartName="/ppt/media/image12.jpeg" ContentType="image/jpeg"/>
  <Override PartName="/ppt/notesSlides/notesSlide13.xml" ContentType="application/vnd.openxmlformats-officedocument.presentationml.notesSlide+xml"/>
  <Override PartName="/ppt/media/image13.jpeg" ContentType="image/jpeg"/>
  <Override PartName="/ppt/notesSlides/notesSlide14.xml" ContentType="application/vnd.openxmlformats-officedocument.presentationml.notesSlide+xml"/>
  <Override PartName="/ppt/media/image14.jpeg" ContentType="image/jpeg"/>
  <Override PartName="/ppt/notesSlides/notesSlide15.xml" ContentType="application/vnd.openxmlformats-officedocument.presentationml.notesSlide+xml"/>
  <Override PartName="/ppt/media/image15.jpeg" ContentType="image/jpeg"/>
  <Override PartName="/ppt/notesSlides/notesSlide16.xml" ContentType="application/vnd.openxmlformats-officedocument.presentationml.notesSlide+xml"/>
  <Override PartName="/ppt/media/image16.jpeg" ContentType="image/jpeg"/>
  <Override PartName="/ppt/notesSlides/notesSlide17.xml" ContentType="application/vnd.openxmlformats-officedocument.presentationml.notesSlide+xml"/>
  <Override PartName="/ppt/media/image17.jpeg" ContentType="image/jpeg"/>
  <Override PartName="/ppt/notesSlides/notesSlide18.xml" ContentType="application/vnd.openxmlformats-officedocument.presentationml.notesSlide+xml"/>
  <Override PartName="/ppt/media/image18.jpeg" ContentType="image/jpeg"/>
  <Override PartName="/ppt/notesSlides/notesSlide19.xml" ContentType="application/vnd.openxmlformats-officedocument.presentationml.notesSlide+xml"/>
  <Override PartName="/ppt/media/image19.jpeg" ContentType="image/jpeg"/>
  <Override PartName="/ppt/notesSlides/notesSlide20.xml" ContentType="application/vnd.openxmlformats-officedocument.presentationml.notesSlide+xml"/>
  <Override PartName="/ppt/media/image20.jpeg" ContentType="image/jpe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21.jpeg" ContentType="image/jpeg"/>
  <Override PartName="/ppt/notesSlides/notesSlide24.xml" ContentType="application/vnd.openxmlformats-officedocument.presentationml.notesSlide+xml"/>
  <Override PartName="/ppt/media/image22.jpeg" ContentType="image/jpeg"/>
  <Override PartName="/ppt/notesSlides/notesSlide25.xml" ContentType="application/vnd.openxmlformats-officedocument.presentationml.notesSlide+xml"/>
  <Override PartName="/ppt/media/image23.jpeg" ContentType="image/jpeg"/>
  <Override PartName="/ppt/notesSlides/notesSlide26.xml" ContentType="application/vnd.openxmlformats-officedocument.presentationml.notesSlide+xml"/>
  <Override PartName="/ppt/media/image24.jpeg" ContentType="image/jpeg"/>
  <Override PartName="/ppt/notesSlides/notesSlide27.xml" ContentType="application/vnd.openxmlformats-officedocument.presentationml.notesSlide+xml"/>
  <Override PartName="/ppt/media/image25.jpeg" ContentType="image/jpeg"/>
  <Override PartName="/ppt/notesSlides/notesSlide28.xml" ContentType="application/vnd.openxmlformats-officedocument.presentationml.notesSlide+xml"/>
  <Override PartName="/ppt/media/image26.jpeg" ContentType="image/jpeg"/>
  <Override PartName="/ppt/notesSlides/notesSlide29.xml" ContentType="application/vnd.openxmlformats-officedocument.presentationml.notesSlide+xml"/>
  <Override PartName="/ppt/media/image27.jpeg" ContentType="image/jpeg"/>
  <Override PartName="/ppt/notesSlides/notesSlide30.xml" ContentType="application/vnd.openxmlformats-officedocument.presentationml.notesSlide+xml"/>
  <Override PartName="/ppt/media/image28.jpeg" ContentType="image/jpeg"/>
  <Override PartName="/ppt/notesSlides/notesSlide31.xml" ContentType="application/vnd.openxmlformats-officedocument.presentationml.notesSlide+xml"/>
  <Override PartName="/ppt/media/image29.jpeg" ContentType="image/jpeg"/>
  <Override PartName="/ppt/notesSlides/notesSlide32.xml" ContentType="application/vnd.openxmlformats-officedocument.presentationml.notesSlide+xml"/>
  <Override PartName="/ppt/media/image30.jpeg" ContentType="image/jpeg"/>
  <Override PartName="/ppt/notesSlides/notesSlide33.xml" ContentType="application/vnd.openxmlformats-officedocument.presentationml.notesSlide+xml"/>
  <Override PartName="/ppt/media/image31.jpeg" ContentType="image/jpeg"/>
  <Override PartName="/ppt/notesSlides/notesSlide34.xml" ContentType="application/vnd.openxmlformats-officedocument.presentationml.notesSlide+xml"/>
  <Override PartName="/ppt/media/image32.jpeg" ContentType="image/jpeg"/>
  <Override PartName="/ppt/notesSlides/notesSlide35.xml" ContentType="application/vnd.openxmlformats-officedocument.presentationml.notesSlide+xml"/>
  <Override PartName="/ppt/media/image33.jpeg" ContentType="image/jpeg"/>
  <Override PartName="/ppt/notesSlides/notesSlide36.xml" ContentType="application/vnd.openxmlformats-officedocument.presentationml.notesSlide+xml"/>
  <Override PartName="/ppt/media/image34.jpeg" ContentType="image/jpeg"/>
  <Override PartName="/ppt/notesSlides/notesSlide37.xml" ContentType="application/vnd.openxmlformats-officedocument.presentationml.notesSlide+xml"/>
  <Override PartName="/ppt/media/image35.jpeg" ContentType="image/jpeg"/>
  <Override PartName="/ppt/notesSlides/notesSlide38.xml" ContentType="application/vnd.openxmlformats-officedocument.presentationml.notesSlide+xml"/>
  <Override PartName="/ppt/media/image36.jpeg" ContentType="image/jpeg"/>
  <Override PartName="/ppt/notesSlides/notesSlide39.xml" ContentType="application/vnd.openxmlformats-officedocument.presentationml.notesSlide+xml"/>
  <Override PartName="/ppt/media/image37.jpeg" ContentType="image/jpeg"/>
  <Override PartName="/ppt/notesSlides/notesSlide40.xml" ContentType="application/vnd.openxmlformats-officedocument.presentationml.notesSlide+xml"/>
  <Override PartName="/ppt/media/image38.jpeg" ContentType="image/jpeg"/>
  <Override PartName="/ppt/notesSlides/notesSlide41.xml" ContentType="application/vnd.openxmlformats-officedocument.presentationml.notesSlide+xml"/>
  <Override PartName="/ppt/media/image3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Shape 21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Good to see you all here today - my name is christopher martin - i am founding director of a transport and urban design practice called - urban movement - and we work to improve quality of life in urban areas - through the strategy and design of transport, streets, and public realm projects.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Shape 2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Investment in streets needs to tackle the affordability crisis.</a:t>
            </a:r>
          </a:p>
          <a:p>
            <a:pPr/>
          </a:p>
          <a:p>
            <a:pPr/>
            <a:r>
              <a:t>In the last quarter of 2022 - 86% of UK adults said they were concerned about day-to-day living costs.</a:t>
            </a:r>
          </a:p>
          <a:p>
            <a:pPr/>
          </a:p>
          <a:p>
            <a:pPr/>
            <a:r>
              <a:t>And at that time - the average cost of owning a car was £3,406.80 a year in the UK – or £5,744.40 for those with car finance.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hape 2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Yet our streets and neighbourhoods on the whole - </a:t>
            </a:r>
            <a:r>
              <a:rPr b="1" u="sng"/>
              <a:t>require</a:t>
            </a:r>
            <a:r>
              <a:t> people to drive - to access opportunity - leisure and essential services.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hape 2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7999"/>
              </a:lnSpc>
              <a:defRPr sz="2100">
                <a:latin typeface="DINOT"/>
                <a:ea typeface="DINOT"/>
                <a:cs typeface="DINOT"/>
                <a:sym typeface="DINOT"/>
              </a:defRPr>
            </a:lvl1pPr>
          </a:lstStyle>
          <a:p>
            <a:pPr/>
            <a:r>
              <a:t>and this through the lens that every man, woman and child - whether they drive or not - is subsidising car use - to the sum of £800 a year.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hape 2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7999"/>
              </a:lnSpc>
              <a:defRPr sz="2100">
                <a:latin typeface="DINOT"/>
                <a:ea typeface="DINOT"/>
                <a:cs typeface="DINOT"/>
                <a:sym typeface="DINOT"/>
              </a:defRPr>
            </a:lvl1pPr>
          </a:lstStyle>
          <a:p>
            <a:pPr/>
            <a:r>
              <a:t>And with around 20% of people in the UK having no access to a car - our streets need to eradicate transport poverty - and make sure that everyone has access to opportunity in their lives - and that access cannot be predicated on owning a car.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hape 2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need investment in streets to yield economic benefits - for our neighbourhods and struggling high streets.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" name="Shape 2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the third quarter of 2022 - the overall vacancy rate in UK High Streets was 14%.</a:t>
            </a:r>
          </a:p>
          <a:p>
            <a:pPr/>
          </a:p>
          <a:p>
            <a:pPr/>
            <a:r>
              <a:t>We know Better streets - make for better places to spend time and money.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hape 2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r>
              <a:t>and we know when more space is given over to people - for spending time, walking and cycling - and less to cars - the absence of customers arriving by car - is more than compensated - by people arriving on foot or by bike - if we get the design right.</a:t>
            </a:r>
          </a:p>
          <a:p>
            <a:pPr>
              <a:lnSpc>
                <a:spcPct val="117999"/>
              </a:lnSpc>
            </a:pPr>
          </a:p>
          <a:p>
            <a:pPr>
              <a:lnSpc>
                <a:spcPct val="117999"/>
              </a:lnSpc>
            </a:pPr>
            <a:r>
              <a:t>For example - in San Francisco - the first trial ‘parklet’ increased pedestrian traffic in the area by 37% on weeknights - and increased people walking at the weekend by 350%.</a:t>
            </a:r>
          </a:p>
          <a:p>
            <a:pPr>
              <a:lnSpc>
                <a:spcPct val="117999"/>
              </a:lnSpc>
            </a:pPr>
          </a:p>
          <a:p>
            <a:pPr>
              <a:lnSpc>
                <a:spcPct val="117999"/>
              </a:lnSpc>
            </a:pPr>
            <a:r>
              <a:t>A similar scheme in London, increased takings in an adjacent shop by 20%.</a:t>
            </a:r>
          </a:p>
          <a:p>
            <a:pPr>
              <a:lnSpc>
                <a:spcPct val="117999"/>
              </a:lnSpc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hape 2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The case for designing streets, and transport networks to yield better outcomes for quality of life - environment - and economy is clear - but it’s not that simple.</a:t>
            </a: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The places we have already designed - have created the culture in which we live - because places shape our behaviour - and behaviour over time - becomes our culture.</a:t>
            </a: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So when we - as the public - hear about change - we get very heated - because we see it as an attack on our culture - and this is what we’ve seen a lot in the media of late - and you’ve seen your fair share of this here.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Shape 2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I think a key takeaway - is that If you live in a place that affords an enormous choice in the ways in which you can move about - to do what you need to do - likely you are not a driver - not a walker - not a cyclist. Transport does not define you.</a:t>
            </a:r>
          </a:p>
          <a:p>
            <a:pPr/>
          </a:p>
          <a:p>
            <a:pPr/>
            <a:r>
              <a:t>Sometimes - doing what I need to do - I choose to drive - sometimes I choose to cycle - and most of the time I choose to walk - however in this - my choices do not define me as a person. Because - I have choice.</a:t>
            </a:r>
          </a:p>
          <a:p>
            <a:pPr/>
          </a:p>
          <a:p>
            <a:pPr/>
            <a:r>
              <a:t>When we don’t have a choice - we’re very protective of what we have - because without it - we are stuffed - so it starts to define us.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0" name="Shape 2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CHOICE. This is what unlocks opportunity in transport.</a:t>
            </a:r>
          </a:p>
          <a:p>
            <a:pPr/>
          </a:p>
          <a:p>
            <a:pPr/>
            <a:r>
              <a:t>Investing in rail - investing in cycling - in enabling children to walk to school - and connecting it all up - this unlocks choice - unlocks opportunity - eradicates transport poverty.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hape 2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lvl1pPr>
          </a:lstStyle>
          <a:p>
            <a:pPr/>
            <a:r>
              <a:t>THIS IS WHAT MAKES A PLACE AMBITIOUS - REALISING THIS - THAT Transport is a tool at our disposal - that needs to be used - to serve our collective quality of life.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" name="Shape 2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Looking forwards - we need to view our streets and transport systems - as the valuable assets they are - to move away from nostalgic or learned behaviours and views of what streets are - and ensure that streets are delivering - a public good - at the very least.</a:t>
            </a:r>
          </a:p>
          <a:p>
            <a:pPr/>
          </a:p>
          <a:p>
            <a:pPr/>
            <a:r>
              <a:t>And we must not see this public good as a cost - to be negotiated away once planning permission has been obtained - or concept designs supported - It should be the benchmark that all new developments - and all streetscape projects - should meet.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hape 3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Extending choice to more and more people - is a public good - but by the same token we cannot objectively look at journeys that are eliminating other choices for people - and not act.</a:t>
            </a: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And this is the genus of area based traffic management interventions.</a:t>
            </a: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We know what the barriers to walking short journeys are for instance - and a lot of these are centred on the fact there are too many vehicles making those short journeys - so we have to give people better choices to go about those shorter journeys - in ways that are better for everyone - and deliver a public good.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hape 3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Looking at London’s LTNs - these have been focussed at doing just this - delivering a public good.</a:t>
            </a:r>
          </a:p>
          <a:p>
            <a:pPr/>
          </a:p>
          <a:p>
            <a:pPr/>
            <a:r>
              <a:t>There is a range of evidence on the impacts of Low Traffic Neighbourhoods (LTNs) in London - developed by TfL -  and the evidence is divided into studies that focus on the majority of new LTNs installed in</a:t>
            </a:r>
          </a:p>
          <a:p>
            <a:pPr/>
            <a:r>
              <a:t>London since 2020 - and those that take an in-depth look at the impacts of LTNs in a single borough - often over a longer period of time.</a:t>
            </a:r>
          </a:p>
          <a:p>
            <a:pPr/>
          </a:p>
          <a:p>
            <a:pPr/>
            <a:r>
              <a:t>This in depth study found that streets were safer - with fewer casualties and collisions within LTNs and on boundary roads. Transport choice was unlocked for more people - with more people choosing to walk and cycle if they live near or in an LTN.</a:t>
            </a:r>
          </a:p>
          <a:p>
            <a:pPr/>
          </a:p>
          <a:p>
            <a:pPr/>
            <a:r>
              <a:t>This transport choice - manifested in more people deciding they no longer needed to own a car - helping with the affordability crises and reducing transport poverty.</a:t>
            </a:r>
          </a:p>
          <a:p>
            <a:pPr/>
          </a:p>
          <a:p>
            <a:pPr/>
            <a:r>
              <a:t>And also - unlocking more transport choice for young people - has seen them move about in more active ways - compared with those without choice - and the impacts of this on health are huge.</a:t>
            </a:r>
          </a:p>
          <a:p>
            <a:pPr/>
          </a:p>
          <a:p>
            <a:pPr/>
            <a:r>
              <a:t>The data supports the need for us to design in more choice - for people. To make transport a servant to our quality of life.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hape 3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But in this we also have to think about designing for human behaviour - and designing for people to whom this is going to be alien - be viewed as an attack - and who are going to seize every opportunity to attack you - if it’s not great.</a:t>
            </a: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We - as human beings - have self interest. So we must design for this otherwise we won’t be able to enact change. </a:t>
            </a: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And this is the key as far as I am concerned. How do we connect self-interest - and public good?!</a:t>
            </a: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HOW do we get someone - who defines themselves as a mode of transport - to try something else?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Shape 3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Human beings are governed by the “Law of Least Effort”. The law asserts - that if there are several ways of achieving the same goal - people will eventually gravitate to the least demanding course of action.</a:t>
            </a: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Laziness is built deep into our nature.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Shape 3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But by the same token - we also seek out joy and fun - SO - we must harness this power of hedonism - for good - And Develop our streets - towns - cities - and transport systems - around an idea of Hedonistic urbanism.</a:t>
            </a: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Hedonistic urbanism is making what is good for the planet - good for people - and good for cities - the most enjoyable - the most fun - and the most self-indulgent option - so we queue up for it.</a:t>
            </a: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</a:p>
          <a:p>
            <a:pPr>
              <a:lnSpc>
                <a:spcPct val="117999"/>
              </a:lnSpc>
              <a:defRPr sz="1400">
                <a:latin typeface="DINOT"/>
                <a:ea typeface="DINOT"/>
                <a:cs typeface="DINOT"/>
                <a:sym typeface="DINOT"/>
              </a:defRPr>
            </a:pPr>
            <a:r>
              <a:t>This is a design principle - and a challenge for us as designers - it has to look right - it has to work - it has to feel right - and it - has - to - be - easy - Seamless.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4" name="Shape 3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 add another layer of detail I would like to talk about 3 different street typologies for designers.</a:t>
            </a:r>
          </a:p>
          <a:p>
            <a:pPr/>
          </a:p>
          <a:p>
            <a:pPr/>
            <a:r>
              <a:t>Again we have to view these through the lens of movement and place - but firstly - Designing for movement has often been the main focus of government and the profession - but place is of great - if not greater - importance when considering accessibility and inclusion.</a:t>
            </a:r>
          </a:p>
          <a:p>
            <a:p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hape 3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 well as this - and moving beyond movement and place - we have to understand the scale of contribution that good street design - can make to achieving better places.</a:t>
            </a:r>
          </a:p>
          <a:p>
            <a:pPr/>
          </a:p>
          <a:p>
            <a:pPr/>
            <a:r>
              <a:t>Highway and transport networks - particularly in built-up areas - account for a significant proportion of the public realm - and fulfil a range of vital functions - alongside their movement function.</a:t>
            </a:r>
          </a:p>
          <a:p>
            <a:pPr/>
          </a:p>
          <a:p>
            <a:pPr/>
            <a:r>
              <a:t>The fundamental thread in design, maintenance and operation - of the highways and transport networks - should be that the needs of all users are considered - to create an inclusive public realm.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hape 3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 onto the street types.</a:t>
            </a:r>
          </a:p>
          <a:p>
            <a:pPr/>
          </a:p>
          <a:p>
            <a:pPr/>
            <a:r>
              <a:t>This type of street - a pedestrian priority street - aims to create the conditions whereby drivers and riders - feel they should give priority to pedestrians - and where pedestrians feel comfortable in accepting that priority - and that means we have to create the conditions where there are few vehicles - and those that there are - are moving slowly - with cyclists using the carriageway - or movement zone.</a:t>
            </a:r>
          </a:p>
          <a:p>
            <a:pPr/>
          </a:p>
          <a:p>
            <a:pPr/>
            <a:r>
              <a:t>We do not need a well-defined carriageway - so that road users (particularly drivers) - do not assume that pedestrians need a defined crossing - or a driver’s permission to cross the street.</a:t>
            </a:r>
          </a:p>
          <a:p>
            <a:pPr/>
          </a:p>
          <a:p>
            <a:pPr/>
            <a:r>
              <a:t>Seating, informal play, tables and chairs - and other useful street furniture - should be placed in the street - to emphasise its primary function as a place to be enjoyed - as well as creating a clearly defined safe zone - for blind and partially sighted users.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Shape 3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second design approach should be used to create a street - where a higher volume of traffic - does not dominate the experience.</a:t>
            </a:r>
          </a:p>
          <a:p>
            <a:pPr/>
          </a:p>
          <a:p>
            <a:pPr/>
            <a:r>
              <a:t>Design features - for reducing vehicular speed and dominance - are reducing the differentiation between the footway and carriageway - using reduced-height kerbs - and providing features such as median strips to encourage more frequent crossing.</a:t>
            </a:r>
          </a:p>
          <a:p>
            <a:pPr/>
          </a:p>
          <a:p>
            <a:pPr/>
            <a:r>
              <a:t>Also - the legal minimum amount of road markings should be used - and the provision of regular crossings.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Shape 2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we shape towns - cities - and urban areas — simply has to be governed by what yields the maximum return on investment - for people and society - from the space we have available.</a:t>
            </a:r>
          </a:p>
          <a:p>
            <a:pPr/>
          </a:p>
          <a:p>
            <a:pPr/>
            <a:r>
              <a:t>Investment in our public realm - and in our streets specifically - is uniquely placed to target an enormously broad set of issues.</a:t>
            </a:r>
          </a:p>
          <a:p>
            <a:pPr/>
          </a:p>
          <a:p>
            <a:pPr/>
            <a:r>
              <a:t>We wouldn’t and don’t accept poor investment of our pensions - or other assets - so we shouldn’t accept poor investment in our streets.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Shape 3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Finally - The enhanced street type is essentially a conventional street - where care has been taken to improve the quality of the place.</a:t>
            </a:r>
          </a:p>
          <a:p>
            <a:pPr/>
          </a:p>
          <a:p>
            <a:pPr/>
            <a:r>
              <a:t>This is typically achieved through the removal of unnecessary street clutter - especially pedestrian guardrails - which reduce people’s freedom of movement - and with the introduction of features such as seating, public art and street trees - to improve the experience of simply being there.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Shape 3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through that lens - let’s look in detail at the proposals for Market Street.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hape 3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hape 3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aa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Shape 3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aa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Shape 3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aa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hape 3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aa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hape 3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aa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hape 3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aa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6" name="Shape 3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Investment in streets can - and must - help us better manage surface water - reducing flooding - and protecting habitats - seeing water as an asset - rather than an inconvenience to hide.</a:t>
            </a:r>
          </a:p>
          <a:p>
            <a:pPr/>
          </a:p>
          <a:p>
            <a:pPr/>
            <a:r>
              <a:t>This is how we green streets - increase biodiversity and habitat - and help protect our oceans and waterways. The sea starts on our streets.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0" name="Shape 3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aa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Shape 3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Shape 2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summer of 2022 entered the climate record books - as the first time that the UK hit an air temperature above 40 degrees C.</a:t>
            </a:r>
          </a:p>
          <a:p>
            <a:pPr/>
          </a:p>
          <a:p>
            <a:pPr/>
            <a:r>
              <a:t>As you’ll no doubt remember - The heat was not confined to the daytime - with the UK also breaking its high summer minimum temperature.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hape 2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need investment in streets - to target the urban heat island effect - to make cities and urban areas - better places to live - and places we can continue to live.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hape 2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places we have created for human beings to live in - are not great for our mental heath. 55 per cent of Londoners - say they feel lonely sometimes - and in other UK cities - 15% of people say they feel they have absolutely nobody to rely on.</a:t>
            </a:r>
          </a:p>
          <a:p>
            <a:pPr/>
          </a:p>
          <a:p>
            <a:pPr/>
            <a:r>
              <a:t>But we know how streets can address this - Donald Appleyard highlighted - the increased social connections we have - when our residential streets especially - are not dominated by through-traffic - and aren’t a barrier.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hape 2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Streets need to continue to be the democratic heart of communities and neighbourhoods - to fight urban loneliness - and support the conviviality principle.</a:t>
            </a:r>
          </a:p>
          <a:p>
            <a:pPr/>
          </a:p>
          <a:p>
            <a:pPr/>
            <a:r>
              <a:t>Some cities have always been laid out following a conviviality principle - towns and cities in Spain and Italy with their many Piazzas spring to mind - but others have had to work hard - and set aside more and more space for citizens to come together.</a:t>
            </a:r>
          </a:p>
          <a:p>
            <a:pPr/>
          </a:p>
          <a:p>
            <a:pPr/>
            <a:r>
              <a:t>Often this is a matter of reclaiming space - that has for too long been dominated by traffic - and making this space where people can come together - allows us to be social - to be human.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hape 2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r>
              <a:t>We need investment in our streets to enable </a:t>
            </a:r>
            <a:r>
              <a:rPr b="1" u="sng"/>
              <a:t>active</a:t>
            </a:r>
            <a:r>
              <a:t> travel - there are too many reasons for this to talk about right now - but for one because inactivity is killing over 5 million people EVERY YEAR globally - and ruining many more lives.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11632419" y="8886613"/>
            <a:ext cx="397022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/>
          <p:nvPr>
            <p:ph type="title"/>
          </p:nvPr>
        </p:nvSpPr>
        <p:spPr>
          <a:xfrm>
            <a:off x="894079" y="519290"/>
            <a:ext cx="11216641" cy="1885246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lnSpc>
                <a:spcPct val="90000"/>
              </a:lnSpc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idx="1"/>
          </p:nvPr>
        </p:nvSpPr>
        <p:spPr>
          <a:xfrm>
            <a:off x="894079" y="2596444"/>
            <a:ext cx="11216641" cy="618857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10242" indent="-310242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819150" indent="-36195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1761994" y="9130188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975359" y="1596249"/>
            <a:ext cx="11054082" cy="3395699"/>
          </a:xfrm>
          <a:prstGeom prst="rect">
            <a:avLst/>
          </a:prstGeom>
        </p:spPr>
        <p:txBody>
          <a:bodyPr lIns="65023" tIns="65023" rIns="65023" bIns="65023" anchor="b"/>
          <a:lstStyle>
            <a:lvl1pPr defTabSz="1300480">
              <a:lnSpc>
                <a:spcPct val="90000"/>
              </a:lnSpc>
              <a:defRPr sz="8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sz="quarter" idx="1"/>
          </p:nvPr>
        </p:nvSpPr>
        <p:spPr>
          <a:xfrm>
            <a:off x="1625599" y="5122898"/>
            <a:ext cx="9753601" cy="2354862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11761994" y="9130188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/>
          <p:nvPr>
            <p:ph type="title"/>
          </p:nvPr>
        </p:nvSpPr>
        <p:spPr>
          <a:xfrm>
            <a:off x="894079" y="519290"/>
            <a:ext cx="11216641" cy="1885246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lnSpc>
                <a:spcPct val="90000"/>
              </a:lnSpc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9" name="Body Level One…"/>
          <p:cNvSpPr txBox="1"/>
          <p:nvPr>
            <p:ph type="body" idx="1"/>
          </p:nvPr>
        </p:nvSpPr>
        <p:spPr>
          <a:xfrm>
            <a:off x="894079" y="2596444"/>
            <a:ext cx="11216641" cy="618857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10242" indent="-310242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819150" indent="-36195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11761994" y="9130188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/>
          <p:nvPr>
            <p:ph type="title"/>
          </p:nvPr>
        </p:nvSpPr>
        <p:spPr>
          <a:xfrm>
            <a:off x="2339974" y="1409699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8" name="Body Level One…"/>
          <p:cNvSpPr txBox="1"/>
          <p:nvPr>
            <p:ph type="body" sz="half" idx="1"/>
          </p:nvPr>
        </p:nvSpPr>
        <p:spPr>
          <a:xfrm>
            <a:off x="2339974" y="3162300"/>
            <a:ext cx="8324852" cy="4714876"/>
          </a:xfrm>
          <a:prstGeom prst="rect">
            <a:avLst/>
          </a:prstGeom>
        </p:spPr>
        <p:txBody>
          <a:bodyPr lIns="38100" tIns="38100" rIns="38100" bIns="38100"/>
          <a:lstStyle>
            <a:lvl1pPr marL="421105" indent="-421105">
              <a:buSzPct val="75000"/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65605" indent="-421105">
              <a:buSzPct val="75000"/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10105" indent="-421105">
              <a:buSzPct val="75000"/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54605" indent="-421105">
              <a:buSzPct val="75000"/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199105" indent="-421105">
              <a:buSzPct val="75000"/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6340208" y="8162925"/>
            <a:ext cx="314859" cy="3175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/>
          <p:nvPr>
            <p:ph type="title"/>
          </p:nvPr>
        </p:nvSpPr>
        <p:spPr>
          <a:xfrm>
            <a:off x="2357119" y="3491653"/>
            <a:ext cx="8290562" cy="1568027"/>
          </a:xfrm>
          <a:prstGeom prst="rect">
            <a:avLst/>
          </a:prstGeom>
        </p:spPr>
        <p:txBody>
          <a:bodyPr lIns="48767" tIns="48767" rIns="48767" bIns="48767"/>
          <a:lstStyle>
            <a:lvl1pPr defTabSz="1300480"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Body Level One…"/>
          <p:cNvSpPr txBox="1"/>
          <p:nvPr>
            <p:ph type="body" sz="quarter" idx="1"/>
          </p:nvPr>
        </p:nvSpPr>
        <p:spPr>
          <a:xfrm>
            <a:off x="3088639" y="5364479"/>
            <a:ext cx="6827522" cy="1869442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10311423" y="7884159"/>
            <a:ext cx="336258" cy="319490"/>
          </a:xfrm>
          <a:prstGeom prst="rect">
            <a:avLst/>
          </a:prstGeom>
        </p:spPr>
        <p:txBody>
          <a:bodyPr lIns="48767" tIns="48767" rIns="48767" bIns="48767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/>
          <p:nvPr>
            <p:ph type="title"/>
          </p:nvPr>
        </p:nvSpPr>
        <p:spPr>
          <a:xfrm>
            <a:off x="2578099" y="2447924"/>
            <a:ext cx="7848602" cy="2476501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7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6" name="Body Level One…"/>
          <p:cNvSpPr txBox="1"/>
          <p:nvPr>
            <p:ph type="body" sz="quarter" idx="1"/>
          </p:nvPr>
        </p:nvSpPr>
        <p:spPr>
          <a:xfrm>
            <a:off x="2578099" y="4991100"/>
            <a:ext cx="7848602" cy="847725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Slide Number"/>
          <p:cNvSpPr txBox="1"/>
          <p:nvPr>
            <p:ph type="sldNum" sz="quarter" idx="2"/>
          </p:nvPr>
        </p:nvSpPr>
        <p:spPr>
          <a:xfrm>
            <a:off x="6340208" y="8162925"/>
            <a:ext cx="314859" cy="3175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Better Transport_Christopher Martin.001.jpeg" descr="Better Transport_Christopher Martin.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Better Transport_Christopher Martin.010.jpeg" descr="Better Transport_Christopher Martin.01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Better Transport_Christopher Martin.011.jpeg" descr="Better Transport_Christopher Martin.01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Better Transport_Christopher Martin.012.jpeg" descr="Better Transport_Christopher Martin.0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Better Transport_Christopher Martin.013.jpeg" descr="Better Transport_Christopher Martin.0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Better Transport_Christopher Martin.014.jpeg" descr="Better Transport_Christopher Martin.01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Better Transport_Christopher Martin.015.jpeg" descr="Better Transport_Christopher Martin.01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Better Transport_Christopher Martin.016.jpeg" descr="Better Transport_Christopher Martin.01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Better Transport_Christopher Martin.017.jpeg" descr="Better Transport_Christopher Martin.01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Better Transport_Christopher Martin.018.jpeg" descr="Better Transport_Christopher Martin.01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Better Transport_Christopher Martin.019.jpeg" descr="Better Transport_Christopher Martin.0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Better Transport_Christopher Martin.002.jpeg" descr="Better Transport_Christopher Martin.00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Better Transport_Christopher Martin.020.jpeg" descr="Better Transport_Christopher Martin.02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creenshot 2020-10-13 at 15.20.47.png" descr="Screenshot 2020-10-13 at 15.20.47.png"/>
          <p:cNvPicPr>
            <a:picLocks noChangeAspect="1"/>
          </p:cNvPicPr>
          <p:nvPr/>
        </p:nvPicPr>
        <p:blipFill>
          <a:blip r:embed="rId3">
            <a:extLst/>
          </a:blip>
          <a:srcRect l="24711" t="15432" r="15598" b="10948"/>
          <a:stretch>
            <a:fillRect/>
          </a:stretch>
        </p:blipFill>
        <p:spPr>
          <a:xfrm>
            <a:off x="7198558" y="2148681"/>
            <a:ext cx="5571175" cy="5456206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Who travels by car in London…"/>
          <p:cNvSpPr txBox="1"/>
          <p:nvPr/>
        </p:nvSpPr>
        <p:spPr>
          <a:xfrm>
            <a:off x="7042989" y="8391066"/>
            <a:ext cx="5882470" cy="1552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b="0" sz="2100">
                <a:latin typeface="OCR-B 10 BT"/>
                <a:ea typeface="OCR-B 10 BT"/>
                <a:cs typeface="OCR-B 10 BT"/>
                <a:sym typeface="OCR-B 10 BT"/>
              </a:defRPr>
            </a:pPr>
            <a:r>
              <a:t>Who travels by car in London</a:t>
            </a:r>
          </a:p>
          <a:p>
            <a:pPr algn="r">
              <a:defRPr b="0" sz="2100">
                <a:latin typeface="OCR-B 10 BT"/>
                <a:ea typeface="OCR-B 10 BT"/>
                <a:cs typeface="OCR-B 10 BT"/>
                <a:sym typeface="OCR-B 10 BT"/>
              </a:defRPr>
            </a:pPr>
            <a:r>
              <a:t>and for what purpose?</a:t>
            </a:r>
          </a:p>
          <a:p>
            <a:pPr algn="r">
              <a:defRPr b="0" sz="2100">
                <a:latin typeface="OCR-B 10 BT"/>
                <a:ea typeface="OCR-B 10 BT"/>
                <a:cs typeface="OCR-B 10 BT"/>
                <a:sym typeface="OCR-B 10 BT"/>
              </a:defRPr>
            </a:pPr>
          </a:p>
          <a:p>
            <a:pPr algn="r">
              <a:defRPr b="0" sz="2100">
                <a:latin typeface="OCR-B 10 BT"/>
                <a:ea typeface="OCR-B 10 BT"/>
                <a:cs typeface="OCR-B 10 BT"/>
                <a:sym typeface="OCR-B 10 BT"/>
              </a:defRPr>
            </a:pPr>
            <a:r>
              <a:t>Roads Task Force – Technical Note 14</a:t>
            </a:r>
          </a:p>
        </p:txBody>
      </p:sp>
      <p:sp>
        <p:nvSpPr>
          <p:cNvPr id="298" name="@chriscities"/>
          <p:cNvSpPr txBox="1"/>
          <p:nvPr/>
        </p:nvSpPr>
        <p:spPr>
          <a:xfrm>
            <a:off x="12913" y="1294"/>
            <a:ext cx="1870304" cy="4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2600">
                <a:solidFill>
                  <a:srgbClr val="FF40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@chris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cities</a:t>
            </a:r>
          </a:p>
        </p:txBody>
      </p:sp>
      <p:sp>
        <p:nvSpPr>
          <p:cNvPr id="299" name="50% under 3km"/>
          <p:cNvSpPr txBox="1"/>
          <p:nvPr/>
        </p:nvSpPr>
        <p:spPr>
          <a:xfrm>
            <a:off x="8564533" y="7700812"/>
            <a:ext cx="3344317" cy="59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1" indent="0" algn="l">
              <a:defRPr b="0" sz="4100">
                <a:solidFill>
                  <a:srgbClr val="FF40FF"/>
                </a:solidFill>
                <a:latin typeface="Helvetica Neue LT Std 77 Bold Condensed"/>
                <a:ea typeface="Helvetica Neue LT Std 77 Bold Condensed"/>
                <a:cs typeface="Helvetica Neue LT Std 77 Bold Condensed"/>
                <a:sym typeface="Helvetica Neue LT Std 77 Bold Condensed"/>
              </a:defRPr>
            </a:pPr>
            <a:r>
              <a:t>50% under 3km</a:t>
            </a:r>
          </a:p>
        </p:txBody>
      </p:sp>
      <p:sp>
        <p:nvSpPr>
          <p:cNvPr id="300" name="Too much traffic, and traffic travelling too fast…"/>
          <p:cNvSpPr txBox="1"/>
          <p:nvPr/>
        </p:nvSpPr>
        <p:spPr>
          <a:xfrm>
            <a:off x="168740" y="2915920"/>
            <a:ext cx="7300507" cy="3921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100">
                <a:solidFill>
                  <a:srgbClr val="FF40FF"/>
                </a:solidFill>
                <a:latin typeface="Helvetica Neue LT Std 77 Bold Condensed"/>
                <a:ea typeface="Helvetica Neue LT Std 77 Bold Condensed"/>
                <a:cs typeface="Helvetica Neue LT Std 77 Bold Condensed"/>
                <a:sym typeface="Helvetica Neue LT Std 77 Bold Condensed"/>
              </a:defRPr>
            </a:pPr>
            <a:r>
              <a:t>Too much traffic, and traffic travelling too fast</a:t>
            </a:r>
          </a:p>
          <a:p>
            <a:pPr>
              <a:defRPr b="0" sz="3100">
                <a:solidFill>
                  <a:srgbClr val="FF40FF"/>
                </a:solidFill>
                <a:latin typeface="Helvetica Neue LT Std 77 Bold Condensed"/>
                <a:ea typeface="Helvetica Neue LT Std 77 Bold Condensed"/>
                <a:cs typeface="Helvetica Neue LT Std 77 Bold Condensed"/>
                <a:sym typeface="Helvetica Neue LT Std 77 Bold Condensed"/>
              </a:defRPr>
            </a:pPr>
          </a:p>
          <a:p>
            <a:pPr algn="l" defTabSz="457200">
              <a:spcBef>
                <a:spcPts val="1200"/>
              </a:spcBef>
              <a:defRPr b="0" sz="3100">
                <a:solidFill>
                  <a:srgbClr val="FF40FF"/>
                </a:solidFill>
                <a:latin typeface="Helvetica Neue LT Std 77 Bold Condensed"/>
                <a:ea typeface="Helvetica Neue LT Std 77 Bold Condensed"/>
                <a:cs typeface="Helvetica Neue LT Std 77 Bold Condensed"/>
                <a:sym typeface="Helvetica Neue LT Std 77 Bold Condensed"/>
              </a:defRPr>
            </a:pPr>
            <a:r>
              <a:t>Road danger concerns</a:t>
            </a:r>
          </a:p>
          <a:p>
            <a:pPr algn="l" defTabSz="457200">
              <a:spcBef>
                <a:spcPts val="1200"/>
              </a:spcBef>
              <a:defRPr b="0" sz="3100">
                <a:solidFill>
                  <a:srgbClr val="FF40FF"/>
                </a:solidFill>
                <a:latin typeface="Helvetica Neue LT Std 77 Bold Condensed"/>
                <a:ea typeface="Helvetica Neue LT Std 77 Bold Condensed"/>
                <a:cs typeface="Helvetica Neue LT Std 77 Bold Condensed"/>
                <a:sym typeface="Helvetica Neue LT Std 77 Bold Condensed"/>
              </a:defRPr>
            </a:pPr>
          </a:p>
          <a:p>
            <a:pPr algn="l" defTabSz="457200">
              <a:spcBef>
                <a:spcPts val="1200"/>
              </a:spcBef>
              <a:defRPr b="0" sz="3100">
                <a:solidFill>
                  <a:srgbClr val="FF40FF"/>
                </a:solidFill>
                <a:latin typeface="Helvetica Neue LT Std 77 Bold Condensed"/>
                <a:ea typeface="Helvetica Neue LT Std 77 Bold Condensed"/>
                <a:cs typeface="Helvetica Neue LT Std 77 Bold Condensed"/>
                <a:sym typeface="Helvetica Neue LT Std 77 Bold Condensed"/>
              </a:defRPr>
            </a:pPr>
            <a:r>
              <a:t>Personal security concerns</a:t>
            </a:r>
          </a:p>
          <a:p>
            <a:pPr algn="l" defTabSz="457200">
              <a:spcBef>
                <a:spcPts val="1200"/>
              </a:spcBef>
              <a:defRPr b="0" sz="3100">
                <a:solidFill>
                  <a:srgbClr val="FF40FF"/>
                </a:solidFill>
                <a:latin typeface="Helvetica Neue LT Std 77 Bold Condensed"/>
                <a:ea typeface="Helvetica Neue LT Std 77 Bold Condensed"/>
                <a:cs typeface="Helvetica Neue LT Std 77 Bold Condensed"/>
                <a:sym typeface="Helvetica Neue LT Std 77 Bold Condensed"/>
              </a:defRPr>
            </a:pPr>
          </a:p>
          <a:p>
            <a:pPr algn="l" defTabSz="457200">
              <a:spcBef>
                <a:spcPts val="1200"/>
              </a:spcBef>
              <a:defRPr b="0" sz="3100">
                <a:solidFill>
                  <a:srgbClr val="FF40FF"/>
                </a:solidFill>
                <a:latin typeface="Helvetica Neue LT Std 77 Bold Condensed"/>
                <a:ea typeface="Helvetica Neue LT Std 77 Bold Condensed"/>
                <a:cs typeface="Helvetica Neue LT Std 77 Bold Condensed"/>
                <a:sym typeface="Helvetica Neue LT Std 77 Bold Condensed"/>
              </a:defRPr>
            </a:pPr>
            <a:r>
              <a:t>Streets are not pedestrian friendly</a:t>
            </a:r>
          </a:p>
        </p:txBody>
      </p:sp>
      <p:sp>
        <p:nvSpPr>
          <p:cNvPr id="301" name="Main barriers to walking more…"/>
          <p:cNvSpPr txBox="1"/>
          <p:nvPr/>
        </p:nvSpPr>
        <p:spPr>
          <a:xfrm>
            <a:off x="112800" y="8557694"/>
            <a:ext cx="477074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2100">
                <a:latin typeface="OCR-B 10 BT"/>
                <a:ea typeface="OCR-B 10 BT"/>
                <a:cs typeface="OCR-B 10 BT"/>
                <a:sym typeface="OCR-B 10 BT"/>
              </a:defRPr>
            </a:pPr>
            <a:r>
              <a:t>Main barriers to walking more</a:t>
            </a:r>
          </a:p>
          <a:p>
            <a:pPr algn="l">
              <a:defRPr b="0" sz="2100">
                <a:latin typeface="OCR-B 10 BT"/>
                <a:ea typeface="OCR-B 10 BT"/>
                <a:cs typeface="OCR-B 10 BT"/>
                <a:sym typeface="OCR-B 10 BT"/>
              </a:defRPr>
            </a:pPr>
          </a:p>
          <a:p>
            <a:pPr algn="l">
              <a:defRPr b="0" sz="2100">
                <a:latin typeface="OCR-B 10 BT"/>
                <a:ea typeface="OCR-B 10 BT"/>
                <a:cs typeface="OCR-B 10 BT"/>
                <a:sym typeface="OCR-B 10 BT"/>
              </a:defRPr>
            </a:pPr>
            <a:r>
              <a:t>Walking in London, TfL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ages from impacts-of-ltns-in-london.pdf" descr="Pages from impacts-of-ltns-in-lond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34253" y="-28411"/>
            <a:ext cx="13873306" cy="981042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@chriscities"/>
          <p:cNvSpPr txBox="1"/>
          <p:nvPr/>
        </p:nvSpPr>
        <p:spPr>
          <a:xfrm>
            <a:off x="12913" y="1294"/>
            <a:ext cx="1870304" cy="4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26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@chris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cities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Better Transport_Christopher Martin.021.jpeg" descr="Better Transport_Christopher Martin.02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Better Transport_Christopher Martin.022.jpeg" descr="Better Transport_Christopher Martin.02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Better Transport_Christopher Martin.023.jpeg" descr="Better Transport_Christopher Martin.0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Better Transport_Christopher Martin.024.jpeg" descr="Better Transport_Christopher Martin.02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Better Transport_Christopher Martin.025.jpeg" descr="Better Transport_Christopher Martin.02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Better Transport_Christopher Martin.026.jpeg" descr="Better Transport_Christopher Martin.02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Better Transport_Christopher Martin.027.jpeg" descr="Better Transport_Christopher Martin.02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Better Transport_Christopher Martin.003.jpeg" descr="Better Transport_Christopher Martin.00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Better Transport_Christopher Martin.028.jpeg" descr="Better Transport_Christopher Martin.02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Better Transport_Christopher Martin.029.jpeg" descr="Better Transport_Christopher Martin.02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Better Transport_Christopher Martin.030.jpeg" descr="Better Transport_Christopher Martin.03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Better Transport_Christopher Martin.031.jpeg" descr="Better Transport_Christopher Martin.03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Better Transport_Christopher Martin.033.jpeg" descr="Better Transport_Christopher Martin.03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Better Transport_Christopher Martin.034.jpeg" descr="Better Transport_Christopher Martin.03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Better Transport_Christopher Martin.035.jpeg" descr="Better Transport_Christopher Martin.03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Better Transport_Christopher Martin.036.jpeg" descr="Better Transport_Christopher Martin.03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Better Transport_Christopher Martin.037.jpeg" descr="Better Transport_Christopher Martin.03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Better Transport_Christopher Martin.038.jpeg" descr="Better Transport_Christopher Martin.03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Better Transport_Christopher Martin.004.jpeg" descr="Better Transport_Christopher Martin.00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Better Transport_Christopher Martin.039.jpeg" descr="Better Transport_Christopher Martin.03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Better Transport_Christopher Martin.040.jpeg" descr="Better Transport_Christopher Martin.04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Better Transport_Christopher Martin.005.jpeg" descr="Better Transport_Christopher Martin.00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Better Transport_Christopher Martin.006.jpeg" descr="Better Transport_Christopher Martin.00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Better Transport_Christopher Martin.007.jpeg" descr="Better Transport_Christopher Martin.00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Better Transport_Christopher Martin.008.jpeg" descr="Better Transport_Christopher Martin.00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Better Transport_Christopher Martin.009.jpeg" descr="Better Transport_Christopher Martin.0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