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0"/>
  </p:notesMasterIdLst>
  <p:handoutMasterIdLst>
    <p:handoutMasterId r:id="rId21"/>
  </p:handoutMasterIdLst>
  <p:sldIdLst>
    <p:sldId id="438" r:id="rId6"/>
    <p:sldId id="432" r:id="rId7"/>
    <p:sldId id="375" r:id="rId8"/>
    <p:sldId id="383" r:id="rId9"/>
    <p:sldId id="421" r:id="rId10"/>
    <p:sldId id="387" r:id="rId11"/>
    <p:sldId id="419" r:id="rId12"/>
    <p:sldId id="439" r:id="rId13"/>
    <p:sldId id="409" r:id="rId14"/>
    <p:sldId id="440" r:id="rId15"/>
    <p:sldId id="437" r:id="rId16"/>
    <p:sldId id="441" r:id="rId17"/>
    <p:sldId id="442" r:id="rId18"/>
    <p:sldId id="264" r:id="rId19"/>
  </p:sldIdLst>
  <p:sldSz cx="12192000" cy="6858000"/>
  <p:notesSz cx="666273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56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2B2447-BBFB-47D8-89B7-6B11E9A71EEA}" v="1375" dt="2024-02-04T18:32:04.7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2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2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401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061478-2CF5-45B4-9527-FDDAF694BFF8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401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A38CE1-14C0-4F33-B758-0235B8FF753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9550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4010" y="0"/>
            <a:ext cx="2887186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967254-2DF8-4C8D-B0C5-CEA37058DC79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4013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274" y="4777194"/>
            <a:ext cx="533019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4010" y="9428584"/>
            <a:ext cx="2887186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38D22C-9157-4BD9-87B0-91BE0E08B02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105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97913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933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055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70572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7744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49255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5898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914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7814A-6404-26FB-94AE-A3A52E080A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DD04A-C41A-2473-A7A3-A948E1AA60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43414C-AA30-F56A-E4DE-A8B0D0CC0E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F38B15-BF40-D890-C30B-818AD4612F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160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Peter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38D22C-9157-4BD9-87B0-91BE0E08B02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99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56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44696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364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674CB-3709-4ACF-BB61-29ADEA3D41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33272"/>
            <a:ext cx="9144000" cy="2478024"/>
          </a:xfrm>
        </p:spPr>
        <p:txBody>
          <a:bodyPr lIns="0" tIns="0" rIns="0" bIns="0" anchor="b">
            <a:noAutofit/>
          </a:bodyPr>
          <a:lstStyle>
            <a:lvl1pPr algn="ctr">
              <a:defRPr sz="2250" spc="422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DA6BE-9B64-48FC-92D1-EF0D426A3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2192"/>
            <a:ext cx="9144000" cy="1435608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900" cap="all" spc="338" baseline="0">
                <a:solidFill>
                  <a:schemeClr val="tx1"/>
                </a:solidFill>
              </a:defRPr>
            </a:lvl1pPr>
            <a:lvl2pPr marL="257168" indent="0" algn="ctr">
              <a:buNone/>
              <a:defRPr sz="1125"/>
            </a:lvl2pPr>
            <a:lvl3pPr marL="514337" indent="0" algn="ctr">
              <a:buNone/>
              <a:defRPr sz="1013"/>
            </a:lvl3pPr>
            <a:lvl4pPr marL="771506" indent="0" algn="ctr">
              <a:buNone/>
              <a:defRPr sz="900"/>
            </a:lvl4pPr>
            <a:lvl5pPr marL="1028675" indent="0" algn="ctr">
              <a:buNone/>
              <a:defRPr sz="900"/>
            </a:lvl5pPr>
            <a:lvl6pPr marL="1285843" indent="0" algn="ctr">
              <a:buNone/>
              <a:defRPr sz="900"/>
            </a:lvl6pPr>
            <a:lvl7pPr marL="1543012" indent="0" algn="ctr">
              <a:buNone/>
              <a:defRPr sz="900"/>
            </a:lvl7pPr>
            <a:lvl8pPr marL="1800180" indent="0" algn="ctr">
              <a:buNone/>
              <a:defRPr sz="900"/>
            </a:lvl8pPr>
            <a:lvl9pPr marL="2057348" indent="0" algn="ctr">
              <a:buNone/>
              <a:defRPr sz="9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3AE59-8E21-449F-86DA-5BE297010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5A5808-3B61-48CC-92EF-85AC2E0DFA56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8CCD60-9970-49FD-8254-21154BAA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0A488-07A7-42F9-B1DF-68545B754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04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E0F35-0AE7-48AB-9005-F1DB4BD0B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D4022-C31F-4C4C-B5BF-5F9730C08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A45EE9-11D3-436C-9D73-1AA6CCDB1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AF3C6-0FD4-4939-991C-00DDE5C56815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817DCF-881F-4956-81AE-A6D27A88F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65F17-AD75-4B7E-970D-5D4DBD5D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97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C12CB-05D8-4D62-BDC5-812DB6DD0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1709746"/>
            <a:ext cx="9966960" cy="2852737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75" spc="422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52F020-8516-4B9E-B455-5731ED6C9E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5" y="4974336"/>
            <a:ext cx="9966961" cy="1115568"/>
          </a:xfrm>
        </p:spPr>
        <p:txBody>
          <a:bodyPr>
            <a:normAutofit/>
          </a:bodyPr>
          <a:lstStyle>
            <a:lvl1pPr marL="0" indent="0">
              <a:buNone/>
              <a:defRPr sz="900" cap="all" spc="338" baseline="0">
                <a:solidFill>
                  <a:schemeClr val="tx1"/>
                </a:solidFill>
              </a:defRPr>
            </a:lvl1pPr>
            <a:lvl2pPr marL="257168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37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06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6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43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12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18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348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822993-6E28-44BB-B983-095B476B8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807482-8128-47C6-A8DD-6452B0291CFF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09971-06C9-462B-81D9-BEF24C708A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9A076D-47C1-49CD-9A8B-956DB3FC3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945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8DFBD-F5ED-455C-8AD0-97476A55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0E58C-F463-4D52-9225-9410133113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71600" y="2112264"/>
            <a:ext cx="4846320" cy="39593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F7BDB4-97FA-485D-A557-6F96692BAC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66560" y="2112269"/>
            <a:ext cx="4846320" cy="3959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50007-C799-4117-8ACD-5EE980E63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903F25-275E-41DE-BE3B-EBF0DB49F9B1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4E8968-6BAD-4D5A-BF1D-911C7A39C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D8C08-BF20-4D5E-9004-0C075C36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4715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036E0D-26A5-455A-A8BD-70DA8BC03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3" y="2112264"/>
            <a:ext cx="4841076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FD4EA0-094D-4056-9032-BFB44B4089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71603" y="3018472"/>
            <a:ext cx="4841076" cy="31048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C0CCE8-718F-4620-8B4A-C60EEA7B88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66560" y="2112264"/>
            <a:ext cx="484632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68" indent="0">
              <a:buNone/>
              <a:defRPr sz="1125" b="1"/>
            </a:lvl2pPr>
            <a:lvl3pPr marL="514337" indent="0">
              <a:buNone/>
              <a:defRPr sz="1013" b="1"/>
            </a:lvl3pPr>
            <a:lvl4pPr marL="771506" indent="0">
              <a:buNone/>
              <a:defRPr sz="900" b="1"/>
            </a:lvl4pPr>
            <a:lvl5pPr marL="1028675" indent="0">
              <a:buNone/>
              <a:defRPr sz="900" b="1"/>
            </a:lvl5pPr>
            <a:lvl6pPr marL="1285843" indent="0">
              <a:buNone/>
              <a:defRPr sz="900" b="1"/>
            </a:lvl6pPr>
            <a:lvl7pPr marL="1543012" indent="0">
              <a:buNone/>
              <a:defRPr sz="900" b="1"/>
            </a:lvl7pPr>
            <a:lvl8pPr marL="1800180" indent="0">
              <a:buNone/>
              <a:defRPr sz="900" b="1"/>
            </a:lvl8pPr>
            <a:lvl9pPr marL="205734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CE86DF-0069-4D31-BDD3-A9A2F9B7B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66563" y="3018479"/>
            <a:ext cx="4841076" cy="31048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5ED06-FE54-4B86-A8D4-07D0EB08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75572-4A44-4171-84AA-64D42C8050A6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9EC6C3-0950-4AFE-936A-9AB5D2278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84B1D1-BE0C-48F4-BC74-90675A0F0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D453288-3D76-40C1-BE00-223AB28F1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5972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1716-24B0-42CD-95B6-84309259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3617E-4B11-481F-AC6E-000317902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C1612E-528E-4FD5-9E9E-E15F1108F171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BF19CC-06D3-40E9-81B5-63B457B22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EFC312-3AA5-46F7-B701-3D9327A68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030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9E28E-1389-47AF-B3EB-22571417A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6D862-A06D-436F-A92E-EBAAD50B6E50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CF6B08-1984-4F7C-9F6E-A4F47BDBA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71B3C5-CEC7-427F-931C-1318C421B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372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EB55F-536E-4547-A5D2-0483FC368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428"/>
            <a:ext cx="3932237" cy="1894511"/>
          </a:xfrm>
        </p:spPr>
        <p:txBody>
          <a:bodyPr anchor="b"/>
          <a:lstStyle>
            <a:lvl1pPr>
              <a:lnSpc>
                <a:spcPct val="100000"/>
              </a:lnSpc>
              <a:defRPr sz="1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17D3C-533B-4EA9-886B-FAE59956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992" y="987433"/>
            <a:ext cx="5687568" cy="4873625"/>
          </a:xfrm>
        </p:spPr>
        <p:txBody>
          <a:bodyPr>
            <a:normAutofit/>
          </a:bodyPr>
          <a:lstStyle>
            <a:lvl1pPr>
              <a:defRPr sz="1125"/>
            </a:lvl1pPr>
            <a:lvl2pPr>
              <a:defRPr sz="1125"/>
            </a:lvl2pPr>
            <a:lvl3pPr>
              <a:defRPr sz="1013"/>
            </a:lvl3pPr>
            <a:lvl4pPr>
              <a:defRPr sz="900"/>
            </a:lvl4pPr>
            <a:lvl5pPr>
              <a:defRPr sz="900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19D2E1-4B17-4608-961E-2C4719855E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58510"/>
            <a:ext cx="3932237" cy="2802540"/>
          </a:xfr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8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5A3535-184C-438C-AE91-9C42B7C5A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E0B7D-2260-4809-8F0A-9E5F3E24F169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F6DBC3-4A58-42BA-9B55-A9A725103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4E6563-0AB6-4038-A12B-A259552DB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07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66228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702C5-1E3B-4C62-A538-59BB57286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87552"/>
            <a:ext cx="3932237" cy="1892808"/>
          </a:xfrm>
        </p:spPr>
        <p:txBody>
          <a:bodyPr anchor="b"/>
          <a:lstStyle>
            <a:lvl1pPr>
              <a:defRPr sz="1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2CF574-95CE-4E60-B2CF-3B5B4F33A7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05321" y="987433"/>
            <a:ext cx="5833243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68" indent="0">
              <a:buNone/>
              <a:defRPr sz="1575"/>
            </a:lvl2pPr>
            <a:lvl3pPr marL="514337" indent="0">
              <a:buNone/>
              <a:defRPr sz="1350"/>
            </a:lvl3pPr>
            <a:lvl4pPr marL="771506" indent="0">
              <a:buNone/>
              <a:defRPr sz="1125"/>
            </a:lvl4pPr>
            <a:lvl5pPr marL="1028675" indent="0">
              <a:buNone/>
              <a:defRPr sz="1125"/>
            </a:lvl5pPr>
            <a:lvl6pPr marL="1285843" indent="0">
              <a:buNone/>
              <a:defRPr sz="1125"/>
            </a:lvl6pPr>
            <a:lvl7pPr marL="1543012" indent="0">
              <a:buNone/>
              <a:defRPr sz="1125"/>
            </a:lvl7pPr>
            <a:lvl8pPr marL="1800180" indent="0">
              <a:buNone/>
              <a:defRPr sz="1125"/>
            </a:lvl8pPr>
            <a:lvl9pPr marL="2057348" indent="0">
              <a:buNone/>
              <a:defRPr sz="1125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039F7C-C735-4356-8B04-89E1904795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1600" y="3033286"/>
            <a:ext cx="3932237" cy="2835702"/>
          </a:xfrm>
        </p:spPr>
        <p:txBody>
          <a:bodyPr/>
          <a:lstStyle>
            <a:lvl1pPr marL="0" indent="0">
              <a:buNone/>
              <a:defRPr sz="900"/>
            </a:lvl1pPr>
            <a:lvl2pPr marL="257168" indent="0">
              <a:buNone/>
              <a:defRPr sz="788"/>
            </a:lvl2pPr>
            <a:lvl3pPr marL="514337" indent="0">
              <a:buNone/>
              <a:defRPr sz="675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  <a:lvl6pPr marL="1285843" indent="0">
              <a:buNone/>
              <a:defRPr sz="563"/>
            </a:lvl6pPr>
            <a:lvl7pPr marL="1543012" indent="0">
              <a:buNone/>
              <a:defRPr sz="563"/>
            </a:lvl7pPr>
            <a:lvl8pPr marL="1800180" indent="0">
              <a:buNone/>
              <a:defRPr sz="563"/>
            </a:lvl8pPr>
            <a:lvl9pPr marL="2057348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E706DF-52A3-4F34-9BF5-E1ACD5D54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E4735-C637-46A3-94EB-AB3AC4188D2F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25E53-E72E-4110-BB6B-3477F56C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86F8F-3D62-4CEC-AD9A-B70848E6A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2462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DC3B6-2D75-4EC4-9120-88DCE0EA6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B06CB-A0FE-4499-B674-90C8C281A5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7FD700-765A-4DE6-A8EC-9D9D92FCB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E98AF-4574-4509-BF7A-519ACD5BF826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664EC-C4B1-4D14-9ED3-14C6CCBFF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F5526-E518-4133-9F44-D812576C1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9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F62998-15B1-4CA8-8C60-7801001F80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838907"/>
            <a:ext cx="2628900" cy="48493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1AE278-0885-4594-AB09-120344C7D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49241" y="838900"/>
            <a:ext cx="7723265" cy="4849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850CC-FB43-4988-8D4E-9C54C2018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DD97D4-9636-490F-85D0-E926C2B6F3B1}" type="datetime2">
              <a:rPr lang="en-US" smtClean="0"/>
              <a:t>Monday, February 5, 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A70300-3853-4FB4-A084-CF6E5CF2B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BAFB0-25AA-4B69-8418-418F47A927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89E6-C847-4AD0-B56D-D205B2EAB1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82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11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325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199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044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96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2568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0789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8482A-B483-43D7-93B6-0EC5DA7EDE87}" type="datetimeFigureOut">
              <a:rPr lang="en-GB" smtClean="0"/>
              <a:t>05/02/2024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8B4F8A-3333-414D-9ADE-BCD1ABD486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90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CF2F3BB-127D-44BC-A8EF-A8BB5F5911CA}"/>
              </a:ext>
            </a:extLst>
          </p:cNvPr>
          <p:cNvSpPr/>
          <p:nvPr/>
        </p:nvSpPr>
        <p:spPr>
          <a:xfrm rot="10800000" flipH="1">
            <a:off x="0" y="6401234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0D1F30-F118-4A1F-A48F-7E5706959F64}"/>
              </a:ext>
            </a:extLst>
          </p:cNvPr>
          <p:cNvSpPr/>
          <p:nvPr/>
        </p:nvSpPr>
        <p:spPr>
          <a:xfrm flipH="1">
            <a:off x="4038606" y="6401228"/>
            <a:ext cx="8153399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E890C-17CE-44C0-BDED-BA68F92A8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5528"/>
            <a:ext cx="10241280" cy="123444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910A6E-46D1-42CF-996C-2207737FB8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112264"/>
            <a:ext cx="10241280" cy="395935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5B5247-D236-462B-BCE0-2A24DF75B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09560" y="6409944"/>
            <a:ext cx="3703320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 cap="all" spc="169" baseline="0">
                <a:solidFill>
                  <a:srgbClr val="FFFFFF"/>
                </a:solidFill>
              </a:defRPr>
            </a:lvl1pPr>
          </a:lstStyle>
          <a:p>
            <a:fld id="{AE0C963C-C1DB-4AFD-9DDC-0691666BF49B}" type="datetime2">
              <a:rPr lang="en-US" smtClean="0"/>
              <a:pPr/>
              <a:t>Monday, February 5, 2024</a:t>
            </a:fld>
            <a:endParaRPr lang="en-US" cap="al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55C58-7DDF-4CD4-96AD-F9CC844D84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0" y="1911096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 b="1">
                <a:solidFill>
                  <a:schemeClr val="tx1"/>
                </a:solidFill>
                <a:latin typeface="+mj-lt"/>
              </a:defRPr>
            </a:lvl1pPr>
          </a:lstStyle>
          <a:p>
            <a:pPr algn="l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495647-A849-45D9-BC71-46A12E6DE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7744" y="6409944"/>
            <a:ext cx="438912" cy="4480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rgbClr val="FFFFFF"/>
                </a:solidFill>
              </a:defRPr>
            </a:lvl1pPr>
          </a:lstStyle>
          <a:p>
            <a:fld id="{C01389E6-C847-4AD0-B56D-D205B2EAB1EE}" type="slidenum">
              <a:rPr lang="en-US" smtClean="0"/>
              <a:pPr/>
              <a:t>‹#›</a:t>
            </a:fld>
            <a:endParaRPr lang="en-US" sz="450" dirty="0"/>
          </a:p>
        </p:txBody>
      </p:sp>
    </p:spTree>
    <p:extLst>
      <p:ext uri="{BB962C8B-B14F-4D97-AF65-F5344CB8AC3E}">
        <p14:creationId xmlns:p14="http://schemas.microsoft.com/office/powerpoint/2010/main" val="1292064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514337" rtl="0" eaLnBrk="1" latinLnBrk="0" hangingPunct="1">
        <a:lnSpc>
          <a:spcPct val="100000"/>
        </a:lnSpc>
        <a:spcBef>
          <a:spcPct val="0"/>
        </a:spcBef>
        <a:buNone/>
        <a:defRPr sz="2025" b="1" i="0" kern="1200" cap="all" spc="394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5" indent="-128585" algn="l" defTabSz="514337" rtl="0" eaLnBrk="1" latinLnBrk="0" hangingPunct="1">
        <a:lnSpc>
          <a:spcPct val="120000"/>
        </a:lnSpc>
        <a:spcBef>
          <a:spcPts val="563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4" indent="-128585" algn="l" defTabSz="514337" rtl="0" eaLnBrk="1" latinLnBrk="0" hangingPunct="1">
        <a:lnSpc>
          <a:spcPct val="12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2pPr>
      <a:lvl3pPr marL="642922" indent="-128585" algn="l" defTabSz="514337" rtl="0" eaLnBrk="1" latinLnBrk="0" hangingPunct="1">
        <a:lnSpc>
          <a:spcPct val="12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900091" indent="-128585" algn="l" defTabSz="514337" rtl="0" eaLnBrk="1" latinLnBrk="0" hangingPunct="1">
        <a:lnSpc>
          <a:spcPct val="120000"/>
        </a:lnSpc>
        <a:spcBef>
          <a:spcPts val="28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120000"/>
        </a:lnSpc>
        <a:spcBef>
          <a:spcPts val="28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8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4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2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8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uidance/statutory-biodiversity-credits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overnment/collections/biodiversity-net-gain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gislation.gov.uk/uksi/2015/595/article/2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legislation.gov.uk/ukpga/2015/17/section/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uk/guidance/biodiversity-metric-calculate-the-biodiversity-net-gain-of-a-project-or-developmen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E9E852-F1CF-6DA6-0240-D9968A38DC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5703EA-35FD-1FC7-69D3-470D7F65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461" y="5158582"/>
            <a:ext cx="5224463" cy="1325563"/>
          </a:xfrm>
        </p:spPr>
        <p:txBody>
          <a:bodyPr>
            <a:normAutofit fontScale="90000"/>
          </a:bodyPr>
          <a:lstStyle/>
          <a:p>
            <a:pPr>
              <a:spcAft>
                <a:spcPts val="600"/>
              </a:spcAft>
            </a:pPr>
            <a:r>
              <a:rPr kumimoji="0" lang="en-GB" sz="4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The ABC of BNG</a:t>
            </a:r>
            <a:b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b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Peter Massini</a:t>
            </a:r>
            <a:b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en-GB" sz="2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Director, Future Nature Consulting</a:t>
            </a:r>
            <a:br>
              <a:rPr kumimoji="0" lang="en-GB" sz="4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3433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3289D-C10E-BD10-1D43-FC0737C59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7E8D27-9C55-3637-7BC8-123BDF5CEEE2}"/>
              </a:ext>
            </a:extLst>
          </p:cNvPr>
          <p:cNvSpPr txBox="1"/>
          <p:nvPr/>
        </p:nvSpPr>
        <p:spPr>
          <a:xfrm>
            <a:off x="444433" y="344150"/>
            <a:ext cx="11149251" cy="437042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/>
              <a:t>How is BNG different from requiring a landscaping scheme?</a:t>
            </a:r>
          </a:p>
          <a:p>
            <a:endParaRPr lang="en-US" sz="1200" dirty="0"/>
          </a:p>
          <a:p>
            <a:endParaRPr lang="en-US" sz="1100" dirty="0"/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pre-development habitats are taken into account both with respect to retaining best features (if possible) or having to secure enhanced compensation for any loss.</a:t>
            </a: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Generally, the on-site ‘landscaping’ must be richer and more ecologically literate (unless the baseline is very low).</a:t>
            </a: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Offsite, or ‘significant’ onsite, habitats  must achieve the condition specified and be managed and maintained for 30 years.</a:t>
            </a:r>
          </a:p>
          <a:p>
            <a:pPr marL="196850" algn="just">
              <a:spcAft>
                <a:spcPts val="600"/>
              </a:spcAft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315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4433" y="344150"/>
            <a:ext cx="11149251" cy="492442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/>
              <a:t>What if it’s not possible to deliver BNG onsite?</a:t>
            </a:r>
          </a:p>
          <a:p>
            <a:endParaRPr lang="en-US" sz="1200" dirty="0"/>
          </a:p>
          <a:p>
            <a:endParaRPr lang="en-US" sz="1100" dirty="0"/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key element of the BNG approach is to provide new resources for creating or restoring natural habitats in the places where they will have most impact. </a:t>
            </a: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 market is being created in the provision of off-site habitat units whereby a developer can purchase units from an off-site provider to make up any shortfall if the on-site landscaping/habitat creation doesn’t achieve the 10% requirement. </a:t>
            </a: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 effect the off-site provider is creating a ‘habitat bank’ and is selling habitat units to the developer and taking on the liability for managing the habitats.</a:t>
            </a: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There is a recognition that ‘habitat banks’ may not be available locally until the market matures. In the interim, developers can purchase </a:t>
            </a:r>
            <a:r>
              <a:rPr lang="en-US" sz="2400" dirty="0">
                <a:hlinkClick r:id="rId3"/>
              </a:rPr>
              <a:t>Statutory Biodiversity Credits </a:t>
            </a:r>
            <a:r>
              <a:rPr lang="en-US" sz="2400" dirty="0"/>
              <a:t>. But these will be priced considerably higher than the market price.</a:t>
            </a:r>
            <a:endParaRPr lang="en-US" sz="2400" u="sng" dirty="0"/>
          </a:p>
        </p:txBody>
      </p:sp>
    </p:spTree>
    <p:extLst>
      <p:ext uri="{BB962C8B-B14F-4D97-AF65-F5344CB8AC3E}">
        <p14:creationId xmlns:p14="http://schemas.microsoft.com/office/powerpoint/2010/main" val="55850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549A9-1D19-5899-DD16-6F5F41CD6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278B18-E02F-EA36-2986-444BF8698E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-1"/>
            <a:ext cx="12188779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1CC59A-0513-A95D-53CD-C2AD3547F1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12361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3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9DC487-6017-9B27-096C-0BA30C9367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F4EAA7-C5D6-B2E4-2E11-DB5DAE1F5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A9681D-C453-9B74-B26B-98BED06A8F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9201" y="3166319"/>
            <a:ext cx="10515600" cy="4351338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83EC1D-5813-93E9-A165-04793EB820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4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A6E97-83AE-4295-AD6F-14A96AD25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346D88-88B4-4324-A400-04BF2945BC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F2A8AB-CBC4-4A7A-924C-8DA7ABB87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3796E6-06FA-4636-91CD-38444631845B}"/>
              </a:ext>
            </a:extLst>
          </p:cNvPr>
          <p:cNvSpPr txBox="1"/>
          <p:nvPr/>
        </p:nvSpPr>
        <p:spPr>
          <a:xfrm>
            <a:off x="5861330" y="2446356"/>
            <a:ext cx="4194332" cy="1248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257168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4400" b="1" dirty="0">
                <a:solidFill>
                  <a:srgbClr val="FFFFFF"/>
                </a:solidFill>
                <a:latin typeface="Calibri"/>
                <a:ea typeface="MS PGothic" panose="020B0600070205080204" pitchFamily="34" charset="-128"/>
                <a:cs typeface="Helvetica" panose="020B0604020202020204" pitchFamily="34" charset="0"/>
              </a:rPr>
              <a:t>THANK YOU</a:t>
            </a:r>
          </a:p>
          <a:p>
            <a:pPr algn="ctr" defTabSz="257168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1200" b="1" dirty="0">
              <a:solidFill>
                <a:srgbClr val="FFFFFF"/>
              </a:solidFill>
              <a:latin typeface="Calibri"/>
              <a:ea typeface="MS PGothic" panose="020B0600070205080204" pitchFamily="34" charset="-128"/>
              <a:cs typeface="Helvetica" panose="020B0604020202020204" pitchFamily="34" charset="0"/>
            </a:endParaRPr>
          </a:p>
          <a:p>
            <a:pPr algn="ctr" defTabSz="257168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788" b="1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pitchFamily="34" charset="-128"/>
            </a:endParaRPr>
          </a:p>
          <a:p>
            <a:pPr algn="just" defTabSz="257168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450" b="1" dirty="0">
              <a:solidFill>
                <a:srgbClr val="FFFFFF"/>
              </a:solidFill>
              <a:latin typeface="Calibri"/>
              <a:ea typeface="MS PGothic" panose="020B0600070205080204" pitchFamily="34" charset="-128"/>
              <a:cs typeface="Helvetica" panose="020B0604020202020204" pitchFamily="34" charset="0"/>
            </a:endParaRPr>
          </a:p>
          <a:p>
            <a:pPr algn="just" defTabSz="257168" fontAlgn="base">
              <a:spcBef>
                <a:spcPct val="0"/>
              </a:spcBef>
              <a:spcAft>
                <a:spcPct val="0"/>
              </a:spcAft>
              <a:defRPr/>
            </a:pPr>
            <a:endParaRPr lang="en-GB" altLang="en-US" sz="675" b="1" dirty="0">
              <a:solidFill>
                <a:srgbClr val="FFFFFF"/>
              </a:solidFill>
              <a:latin typeface="Calibri"/>
              <a:ea typeface="MS PGothic" panose="020B0600070205080204" pitchFamily="34" charset="-128"/>
              <a:cs typeface="Helvetica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916459-4CA2-F7BE-5E66-F63F14981091}"/>
              </a:ext>
            </a:extLst>
          </p:cNvPr>
          <p:cNvSpPr txBox="1"/>
          <p:nvPr/>
        </p:nvSpPr>
        <p:spPr>
          <a:xfrm>
            <a:off x="5414962" y="3202396"/>
            <a:ext cx="511802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34289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altLang="en-US" sz="2600" b="1" dirty="0">
                <a:solidFill>
                  <a:srgbClr val="FFFFFF"/>
                </a:solidFill>
                <a:latin typeface="Calibri"/>
                <a:ea typeface="MS PGothic" panose="020B0600070205080204" pitchFamily="34" charset="-128"/>
                <a:cs typeface="Helvetica" panose="020B0604020202020204" pitchFamily="34" charset="0"/>
              </a:rPr>
              <a:t>peter@futurenatureconsulting.com</a:t>
            </a:r>
          </a:p>
        </p:txBody>
      </p:sp>
    </p:spTree>
    <p:extLst>
      <p:ext uri="{BB962C8B-B14F-4D97-AF65-F5344CB8AC3E}">
        <p14:creationId xmlns:p14="http://schemas.microsoft.com/office/powerpoint/2010/main" val="40002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0"/>
    </mc:Choice>
    <mc:Fallback xmlns="">
      <p:transition spd="slow" advTm="477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139" y="487025"/>
            <a:ext cx="11149251" cy="65402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/>
              <a:t>Why is Biodiversity Net Gain being introduced?</a:t>
            </a:r>
            <a:endParaRPr lang="en-US" sz="1200" dirty="0"/>
          </a:p>
          <a:p>
            <a:endParaRPr lang="en-US" sz="1100" dirty="0"/>
          </a:p>
          <a:p>
            <a:endParaRPr lang="en-US" sz="1100" dirty="0"/>
          </a:p>
          <a:p>
            <a:endParaRPr lang="en-US" sz="1100" dirty="0"/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There has been a steady decline in biodiversity (wildlife and natural habitats) across the country since the 1970’s.</a:t>
            </a: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Much of this is a consequence of the intensification of agriculture, but development often results in the direct loss of existing habitat often with limited mitigation.</a:t>
            </a:r>
          </a:p>
          <a:p>
            <a:pPr marL="53975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Parliament passed the Environment Act in 2021 which, amongst other things, included the introduction of mandatory </a:t>
            </a:r>
            <a:r>
              <a:rPr lang="en-US" sz="2400" dirty="0">
                <a:hlinkClick r:id="rId3"/>
              </a:rPr>
              <a:t>Biodiversity Net Gain</a:t>
            </a:r>
            <a:r>
              <a:rPr lang="en-US" sz="2400" dirty="0"/>
              <a:t> (BNG) with the intention to ensure that….</a:t>
            </a:r>
          </a:p>
          <a:p>
            <a:pPr marL="196850" indent="-720000" algn="just">
              <a:spcAft>
                <a:spcPts val="600"/>
              </a:spcAft>
            </a:pPr>
            <a:r>
              <a:rPr lang="en-US" sz="2400" dirty="0"/>
              <a:t>	      …</a:t>
            </a:r>
            <a:r>
              <a:rPr lang="en-US" sz="2400" i="1" dirty="0"/>
              <a:t>development will result in more or better-quality natural habitat than there was </a:t>
            </a:r>
          </a:p>
          <a:p>
            <a:pPr marL="196850" indent="-720000" algn="just">
              <a:spcAft>
                <a:spcPts val="600"/>
              </a:spcAft>
            </a:pPr>
            <a:r>
              <a:rPr lang="en-US" sz="2400" i="1" dirty="0"/>
              <a:t>         before development</a:t>
            </a:r>
            <a:r>
              <a:rPr lang="en-US" sz="2400" dirty="0"/>
              <a:t>. </a:t>
            </a:r>
            <a:endParaRPr lang="en-US" sz="2400" dirty="0">
              <a:cs typeface="Calibri"/>
            </a:endParaRPr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600" dirty="0"/>
              <a:t>	</a:t>
            </a:r>
            <a:endParaRPr lang="en-GB" sz="2400" dirty="0"/>
          </a:p>
          <a:p>
            <a:endParaRPr lang="en-GB" sz="2400" dirty="0"/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342900" indent="-342900">
              <a:buFontTx/>
              <a:buChar char="-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23756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139" y="487025"/>
            <a:ext cx="11149251" cy="5729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/>
              <a:t>What is the purpose of Biodiversity Net Gain (BNG)?</a:t>
            </a:r>
            <a:endParaRPr lang="en-US" dirty="0"/>
          </a:p>
          <a:p>
            <a:endParaRPr lang="en-US" sz="1200" dirty="0"/>
          </a:p>
          <a:p>
            <a:endParaRPr lang="en-US" sz="1100" dirty="0"/>
          </a:p>
          <a:p>
            <a:endParaRPr lang="en-US" sz="1100" dirty="0"/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To help deter new development from damaging or degrading existing wildlife habitat. </a:t>
            </a:r>
            <a:endParaRPr lang="en-US" sz="2400" dirty="0">
              <a:cs typeface="Calibri"/>
            </a:endParaRP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To encourage biodiversity to be considered from the outset of the development process.</a:t>
            </a:r>
            <a:endParaRPr lang="en-US" sz="800" dirty="0">
              <a:cs typeface="Calibri" panose="020F0502020204030204"/>
            </a:endParaRPr>
          </a:p>
          <a:p>
            <a:pPr marL="539750" indent="-342900" algn="just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To create or enhance wildlife habitats </a:t>
            </a:r>
            <a:r>
              <a:rPr lang="en-US" sz="2400" u="sng" dirty="0"/>
              <a:t>on-site or off-site</a:t>
            </a:r>
            <a:r>
              <a:rPr lang="en-US" sz="2400" dirty="0"/>
              <a:t> to compensate for any losses…</a:t>
            </a:r>
            <a:endParaRPr lang="en-US" sz="2400" dirty="0">
              <a:cs typeface="Calibri"/>
            </a:endParaRPr>
          </a:p>
          <a:p>
            <a:pPr algn="just"/>
            <a:r>
              <a:rPr lang="en-US" sz="2400" dirty="0"/>
              <a:t>                        … </a:t>
            </a:r>
            <a:r>
              <a:rPr lang="en-US" sz="2400" i="1" dirty="0"/>
              <a:t>and achieve an overall net gain of at least </a:t>
            </a:r>
            <a:r>
              <a:rPr lang="en-US" sz="2400" b="1" i="1" dirty="0"/>
              <a:t>10%</a:t>
            </a:r>
            <a:r>
              <a:rPr lang="en-US" sz="2400" i="1" dirty="0"/>
              <a:t>.</a:t>
            </a:r>
            <a:endParaRPr lang="en-US" sz="800" i="1" dirty="0"/>
          </a:p>
          <a:p>
            <a:endParaRPr lang="en-US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1600" dirty="0"/>
              <a:t>	</a:t>
            </a:r>
            <a:endParaRPr lang="en-GB" sz="2400" dirty="0"/>
          </a:p>
          <a:p>
            <a:endParaRPr lang="en-GB" sz="2400" dirty="0"/>
          </a:p>
          <a:p>
            <a:pPr marL="342900" indent="-342900">
              <a:buFontTx/>
              <a:buChar char="-"/>
            </a:pPr>
            <a:endParaRPr lang="en-GB" sz="2400" dirty="0"/>
          </a:p>
          <a:p>
            <a:pPr marL="342900" indent="-342900">
              <a:buFontTx/>
              <a:buChar char="-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65119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140" y="487025"/>
            <a:ext cx="10899842" cy="54014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/>
              <a:t>When does BNG become mandatory?</a:t>
            </a:r>
            <a:endParaRPr lang="en-US" dirty="0"/>
          </a:p>
          <a:p>
            <a:endParaRPr lang="en-US" sz="1200" dirty="0">
              <a:cs typeface="Calibri" panose="020F0502020204030204"/>
            </a:endParaRPr>
          </a:p>
          <a:p>
            <a:endParaRPr lang="en-US" sz="1200" dirty="0">
              <a:cs typeface="Calibri" panose="020F0502020204030204"/>
            </a:endParaRPr>
          </a:p>
          <a:p>
            <a:endParaRPr lang="en-US" sz="1100" dirty="0"/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12</a:t>
            </a:r>
            <a:r>
              <a:rPr lang="en-US" sz="2400" b="1" baseline="30000" dirty="0"/>
              <a:t>th</a:t>
            </a:r>
            <a:r>
              <a:rPr lang="en-US" sz="2400" b="1" dirty="0"/>
              <a:t> February 2024 </a:t>
            </a:r>
            <a:r>
              <a:rPr lang="en-US" sz="2400" dirty="0"/>
              <a:t>- for most development subject to the T&amp;CPA 1990.</a:t>
            </a:r>
            <a:endParaRPr lang="en-US" sz="2400" dirty="0">
              <a:cs typeface="Calibri" panose="020F0502020204030204"/>
            </a:endParaRP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/>
              <a:t>2nd</a:t>
            </a:r>
            <a:r>
              <a:rPr lang="en-US" sz="2400" dirty="0"/>
              <a:t> </a:t>
            </a:r>
            <a:r>
              <a:rPr lang="en-US" sz="2400" b="1" dirty="0"/>
              <a:t>April 2024 </a:t>
            </a:r>
            <a:r>
              <a:rPr lang="en-US" sz="2400" dirty="0"/>
              <a:t>- for ‘small sites’. &lt; nine units and/or 0.5ha</a:t>
            </a:r>
          </a:p>
          <a:p>
            <a:pPr marL="540000" indent="-342000" algn="just">
              <a:buFont typeface="Arial" panose="020B0604020202020204" pitchFamily="34" charset="0"/>
              <a:buChar char="•"/>
            </a:pPr>
            <a:r>
              <a:rPr lang="en-US" sz="2400" b="1" dirty="0"/>
              <a:t>2025</a:t>
            </a:r>
            <a:r>
              <a:rPr lang="en-US" sz="2400" dirty="0"/>
              <a:t> for Nationally Significant Infrastructure Projects (NSIPs).</a:t>
            </a:r>
          </a:p>
          <a:p>
            <a:pPr marL="198000" algn="just"/>
            <a:endParaRPr lang="en-US" sz="2400" dirty="0">
              <a:cs typeface="Calibri" panose="020F0502020204030204"/>
            </a:endParaRPr>
          </a:p>
          <a:p>
            <a:pPr algn="just"/>
            <a:endParaRPr lang="en-US" sz="1200" dirty="0"/>
          </a:p>
          <a:p>
            <a:pPr marL="540000" algn="just"/>
            <a:r>
              <a:rPr lang="en-US" sz="2400" dirty="0"/>
              <a:t>It will be applied through attachment of a general planning condition when planning permission is granted:</a:t>
            </a:r>
          </a:p>
          <a:p>
            <a:pPr algn="just"/>
            <a:endParaRPr lang="en-US" sz="1200" dirty="0">
              <a:cs typeface="Calibri"/>
            </a:endParaRPr>
          </a:p>
          <a:p>
            <a:pPr marL="720000" algn="just"/>
            <a:r>
              <a:rPr lang="en-GB" sz="2400" i="1" dirty="0">
                <a:cs typeface="Calibri"/>
              </a:rPr>
              <a:t>“No development shall commence until a </a:t>
            </a:r>
            <a:r>
              <a:rPr lang="en-GB" sz="2400" i="1" u="sng" dirty="0">
                <a:cs typeface="Calibri"/>
              </a:rPr>
              <a:t>Biodiversity Net Gain Plan</a:t>
            </a:r>
            <a:r>
              <a:rPr lang="en-GB" sz="2400" i="1" dirty="0">
                <a:cs typeface="Calibri"/>
              </a:rPr>
              <a:t> has been approved  by the local  planning authority.”</a:t>
            </a:r>
          </a:p>
          <a:p>
            <a:pPr marL="720000" algn="just"/>
            <a:endParaRPr lang="en-US" sz="1200" i="1" dirty="0"/>
          </a:p>
          <a:p>
            <a:endParaRPr lang="en-US" sz="1200" i="1" dirty="0"/>
          </a:p>
          <a:p>
            <a:r>
              <a:rPr lang="en-GB" sz="2400" dirty="0"/>
              <a:t>	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405003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0139" y="487025"/>
            <a:ext cx="11149251" cy="47243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/>
              <a:t>Are there any exemptions?</a:t>
            </a:r>
            <a:endParaRPr lang="en-US" dirty="0"/>
          </a:p>
          <a:p>
            <a:endParaRPr lang="en-US" sz="1200" dirty="0">
              <a:cs typeface="Calibri" panose="020F0502020204030204"/>
            </a:endParaRPr>
          </a:p>
          <a:p>
            <a:endParaRPr lang="en-US" sz="1100" dirty="0"/>
          </a:p>
          <a:p>
            <a:endParaRPr lang="en-US" sz="1100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Householder development as defined within </a:t>
            </a:r>
            <a:r>
              <a:rPr lang="en-GB" sz="2400" u="sng" dirty="0">
                <a:hlinkClick r:id="rId3"/>
              </a:rPr>
              <a:t>Town and Country Planning (Development Management Procedure) (England) Order 2015</a:t>
            </a:r>
            <a:r>
              <a:rPr lang="en-GB" sz="2400" dirty="0"/>
              <a:t>, and permitted development rights.</a:t>
            </a:r>
            <a:endParaRPr lang="en-GB" sz="2400" b="1" dirty="0"/>
          </a:p>
          <a:p>
            <a:pPr marL="342900" lvl="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Development where existing habitat is less than 25 square metres, or 5 metres of linear habitat such as hedgerows.</a:t>
            </a:r>
            <a:endParaRPr lang="en-GB" sz="2400" b="1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Self-build and custom build development as defined in </a:t>
            </a:r>
            <a:r>
              <a:rPr lang="en-GB" sz="2400" u="sng" dirty="0">
                <a:hlinkClick r:id="rId4"/>
              </a:rPr>
              <a:t>the Self-build and Custom Housebuilding Act 2015</a:t>
            </a:r>
            <a:r>
              <a:rPr lang="en-GB" sz="2400" dirty="0"/>
              <a:t> on small sites.</a:t>
            </a:r>
          </a:p>
          <a:p>
            <a:pPr marL="720000" algn="just"/>
            <a:endParaRPr lang="en-US" sz="1200" i="1" dirty="0"/>
          </a:p>
          <a:p>
            <a:endParaRPr lang="en-US" sz="1200" i="1" dirty="0"/>
          </a:p>
          <a:p>
            <a:r>
              <a:rPr lang="en-GB" sz="2400" dirty="0"/>
              <a:t>	</a:t>
            </a:r>
            <a:endParaRPr lang="en-GB" sz="2400" i="1" dirty="0"/>
          </a:p>
        </p:txBody>
      </p:sp>
    </p:spTree>
    <p:extLst>
      <p:ext uri="{BB962C8B-B14F-4D97-AF65-F5344CB8AC3E}">
        <p14:creationId xmlns:p14="http://schemas.microsoft.com/office/powerpoint/2010/main" val="322580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4433" y="344150"/>
            <a:ext cx="11149251" cy="58323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/>
              <a:t>How is BNG calculated?</a:t>
            </a:r>
            <a:endParaRPr lang="en-US" dirty="0"/>
          </a:p>
          <a:p>
            <a:endParaRPr lang="en-US" sz="1200" dirty="0"/>
          </a:p>
          <a:p>
            <a:endParaRPr lang="en-US" sz="1100" dirty="0"/>
          </a:p>
          <a:p>
            <a:endParaRPr lang="en-US" sz="1100" dirty="0"/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It is the difference between the value of habitats on site prior to development</a:t>
            </a:r>
            <a:r>
              <a:rPr lang="en-US" sz="2400" baseline="30000" dirty="0"/>
              <a:t>1</a:t>
            </a:r>
            <a:r>
              <a:rPr lang="en-US" sz="2400" dirty="0"/>
              <a:t> (i.e. the baseline biodiversity value) and the value of the habitats on-site (</a:t>
            </a:r>
            <a:r>
              <a:rPr lang="en-US" sz="2400" u="sng" dirty="0"/>
              <a:t>and/or off-site</a:t>
            </a:r>
            <a:r>
              <a:rPr lang="en-US" sz="2400" dirty="0"/>
              <a:t>) after development,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en-US" sz="2400" dirty="0"/>
              <a:t>plus at least 10% (i.e. the post-development biodiversity value).</a:t>
            </a:r>
            <a:endParaRPr lang="en-US" sz="2400" baseline="30000" dirty="0"/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value is measured in terms of ‘biodiversity/habitat units’ which are calculated using a </a:t>
            </a:r>
            <a:r>
              <a:rPr lang="en-US" sz="2400" dirty="0">
                <a:hlinkClick r:id="rId3"/>
              </a:rPr>
              <a:t>Statutory Biodiversity Metric</a:t>
            </a:r>
            <a:r>
              <a:rPr lang="en-US" sz="2400" dirty="0"/>
              <a:t> (or a simpler version for small sites).</a:t>
            </a: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The baseline biodiversity value is determined by factors such as: habitat type, its ‘distinctiveness’, its area, its condition, and its ‘strategic significance’.</a:t>
            </a: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Post-development biodiversity value is determined by the same factors, plus: the time habitats take to achieve their target condition, whether habitats are created in advance of or after development, and, for offsite habitats, their proximity to the development site.</a:t>
            </a:r>
            <a:endParaRPr lang="en-GB" sz="800" dirty="0"/>
          </a:p>
        </p:txBody>
      </p:sp>
    </p:spTree>
    <p:extLst>
      <p:ext uri="{BB962C8B-B14F-4D97-AF65-F5344CB8AC3E}">
        <p14:creationId xmlns:p14="http://schemas.microsoft.com/office/powerpoint/2010/main" val="349273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1374" y="745251"/>
            <a:ext cx="1114925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2" indent="-180000">
              <a:spcAft>
                <a:spcPts val="200"/>
              </a:spcAft>
            </a:pPr>
            <a:r>
              <a:rPr lang="en-GB" sz="2400" baseline="30000" dirty="0"/>
              <a:t> </a:t>
            </a:r>
            <a:endParaRPr lang="en-GB" sz="24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B09B5F-1B4B-05E5-8F77-E6F142E4A9B9}"/>
              </a:ext>
            </a:extLst>
          </p:cNvPr>
          <p:cNvSpPr txBox="1"/>
          <p:nvPr/>
        </p:nvSpPr>
        <p:spPr>
          <a:xfrm>
            <a:off x="475407" y="3467680"/>
            <a:ext cx="1114925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lvl="2" indent="-180000">
              <a:spcAft>
                <a:spcPts val="200"/>
              </a:spcAft>
            </a:pPr>
            <a:r>
              <a:rPr lang="en-GB" sz="2400" baseline="30000" dirty="0"/>
              <a:t> </a:t>
            </a:r>
            <a:endParaRPr lang="en-GB" sz="2400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16CE11-06D2-40A6-7236-20F87807C6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407" y="745251"/>
            <a:ext cx="11206166" cy="4876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7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0CA7-CFC6-A4E3-E253-8B142EBAF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FBC664-D4CA-0717-6A17-DABAC30632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2057292"/>
              </p:ext>
            </p:extLst>
          </p:nvPr>
        </p:nvGraphicFramePr>
        <p:xfrm>
          <a:off x="752742" y="365125"/>
          <a:ext cx="10601058" cy="61940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889">
                  <a:extLst>
                    <a:ext uri="{9D8B030D-6E8A-4147-A177-3AD203B41FA5}">
                      <a16:colId xmlns:a16="http://schemas.microsoft.com/office/drawing/2014/main" val="1484825483"/>
                    </a:ext>
                  </a:extLst>
                </a:gridCol>
                <a:gridCol w="5979319">
                  <a:extLst>
                    <a:ext uri="{9D8B030D-6E8A-4147-A177-3AD203B41FA5}">
                      <a16:colId xmlns:a16="http://schemas.microsoft.com/office/drawing/2014/main" val="2732092250"/>
                    </a:ext>
                  </a:extLst>
                </a:gridCol>
                <a:gridCol w="2609850">
                  <a:extLst>
                    <a:ext uri="{9D8B030D-6E8A-4147-A177-3AD203B41FA5}">
                      <a16:colId xmlns:a16="http://schemas.microsoft.com/office/drawing/2014/main" val="3715867987"/>
                    </a:ext>
                  </a:extLst>
                </a:gridCol>
              </a:tblGrid>
              <a:tr h="524725"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Term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Definition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chemeClr val="tx1"/>
                          </a:solidFill>
                        </a:rPr>
                        <a:t>How  recorded</a:t>
                      </a: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8003881"/>
                  </a:ext>
                </a:extLst>
              </a:tr>
              <a:tr h="640708">
                <a:tc>
                  <a:txBody>
                    <a:bodyPr/>
                    <a:lstStyle/>
                    <a:p>
                      <a:r>
                        <a:rPr lang="en-GB" sz="1600" dirty="0"/>
                        <a:t>Area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area of the habitat parcel to be retained, enhanced, created, or lost. Size is measured in hectares for area features, or in </a:t>
                      </a:r>
                      <a:r>
                        <a:rPr lang="en-US" sz="1600" dirty="0" err="1"/>
                        <a:t>kilometres</a:t>
                      </a:r>
                      <a:r>
                        <a:rPr lang="en-US" sz="1600" dirty="0"/>
                        <a:t> for linear features. </a:t>
                      </a:r>
                      <a:endParaRPr lang="en-GB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Direct measure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0526536"/>
                  </a:ext>
                </a:extLst>
              </a:tr>
              <a:tr h="621507">
                <a:tc>
                  <a:txBody>
                    <a:bodyPr/>
                    <a:lstStyle/>
                    <a:p>
                      <a:r>
                        <a:rPr lang="en-GB" sz="1600" dirty="0"/>
                        <a:t>Distinctiveness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‘value’ of the habitat i.e. takes into account rarity, species richness, and the degree to which a habitat supports species rarely found in other habitats</a:t>
                      </a:r>
                      <a:endParaRPr lang="en-GB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Pre-determined in metric –  five grades from Very High to Very Low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7520234"/>
                  </a:ext>
                </a:extLst>
              </a:tr>
              <a:tr h="524725">
                <a:tc>
                  <a:txBody>
                    <a:bodyPr/>
                    <a:lstStyle/>
                    <a:p>
                      <a:r>
                        <a:rPr lang="en-GB" sz="1600" dirty="0"/>
                        <a:t>Condition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A measure of habitat  quality against its ecological optimum state. A way of measuring variation in the quality of patches of the same habitat type</a:t>
                      </a:r>
                      <a:endParaRPr lang="en-GB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Choose from menu – five grades from Good to Poor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9231724"/>
                  </a:ext>
                </a:extLst>
              </a:tr>
              <a:tr h="524725">
                <a:tc>
                  <a:txBody>
                    <a:bodyPr/>
                    <a:lstStyle/>
                    <a:p>
                      <a:r>
                        <a:rPr lang="en-GB" sz="1600" dirty="0"/>
                        <a:t>Strategic Significance 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 measure of whether the location of the habitat is ecologically important according to relevant strategies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Choose from menu – three grades depending on strategic habitat mapping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4748024"/>
                  </a:ext>
                </a:extLst>
              </a:tr>
              <a:tr h="5247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Time to condition</a:t>
                      </a:r>
                    </a:p>
                    <a:p>
                      <a:endParaRPr lang="en-GB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The number of years taken between starting creation or enhancement of habitats and when it is likely to reach its target condition</a:t>
                      </a:r>
                    </a:p>
                    <a:p>
                      <a:endParaRPr lang="en-GB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Pre-determined in metric - penalty for habitats which develop over long period 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621606"/>
                  </a:ext>
                </a:extLst>
              </a:tr>
              <a:tr h="524725">
                <a:tc>
                  <a:txBody>
                    <a:bodyPr/>
                    <a:lstStyle/>
                    <a:p>
                      <a:r>
                        <a:rPr lang="en-GB" sz="1600" dirty="0"/>
                        <a:t>Difficulty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/>
                        <a:t>A measure of the uncertainty in the effectiveness of techniques used to enhance or create habitat.</a:t>
                      </a:r>
                      <a:endParaRPr lang="en-GB" sz="1600" dirty="0"/>
                    </a:p>
                    <a:p>
                      <a:endParaRPr lang="en-GB" sz="16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Pre-determined in metric -  penalty for trickier habitats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6982088"/>
                  </a:ext>
                </a:extLst>
              </a:tr>
              <a:tr h="524725">
                <a:tc>
                  <a:txBody>
                    <a:bodyPr/>
                    <a:lstStyle/>
                    <a:p>
                      <a:r>
                        <a:rPr lang="en-GB" sz="1600" dirty="0"/>
                        <a:t>Spatial risk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The relationship between the location of biodiversity loss and where the </a:t>
                      </a:r>
                      <a:r>
                        <a:rPr lang="en-US" sz="1600" u="sng" dirty="0"/>
                        <a:t>off-site </a:t>
                      </a:r>
                      <a:r>
                        <a:rPr lang="en-US" sz="1600" dirty="0"/>
                        <a:t>habitat is being delivered.  (Factored into off-site calculation only)</a:t>
                      </a:r>
                      <a:endParaRPr lang="en-GB" sz="1600" dirty="0"/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/>
                        <a:t>Pre-determined in metric  - three tiers relating to whether inside or outside LPA (or NCA) boundary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0962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1008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44433" y="344150"/>
            <a:ext cx="11149251" cy="50013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/>
              <a:t>What does 10% BNG actually mean?</a:t>
            </a:r>
            <a:endParaRPr lang="en-US" dirty="0"/>
          </a:p>
          <a:p>
            <a:endParaRPr lang="en-US" sz="1200" dirty="0"/>
          </a:p>
          <a:p>
            <a:endParaRPr lang="en-US" sz="1100" dirty="0"/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It is important to </a:t>
            </a:r>
            <a:r>
              <a:rPr lang="en-US" sz="2400" dirty="0" err="1"/>
              <a:t>realise</a:t>
            </a:r>
            <a:r>
              <a:rPr lang="en-US" sz="2400" dirty="0"/>
              <a:t> that BNG is a measure of </a:t>
            </a:r>
            <a:r>
              <a:rPr lang="en-US" sz="2400" u="sng" dirty="0"/>
              <a:t>relative change</a:t>
            </a:r>
            <a:r>
              <a:rPr lang="en-US" sz="2400" dirty="0"/>
              <a:t> from the baseline value. </a:t>
            </a:r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Achieving a 10% net gain on a site with a very low baseline may actually require very limited habitat creation or enhancement, whereas delivering a 10% BNG on a site with extensive areas of semi-natural habitat could require very costly off-site compensation</a:t>
            </a:r>
          </a:p>
          <a:p>
            <a:pPr marL="196850" algn="just">
              <a:spcAft>
                <a:spcPts val="600"/>
              </a:spcAft>
            </a:pPr>
            <a:endParaRPr lang="en-US" sz="1200" dirty="0"/>
          </a:p>
          <a:p>
            <a:pPr marL="539750" indent="-34290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/>
              <a:t>Sites with a zero baseline (i.e. no existing vegetation or habitats on site) are effectively exempt from mandatory BNG… </a:t>
            </a:r>
          </a:p>
          <a:p>
            <a:pPr marL="196850" algn="just">
              <a:spcAft>
                <a:spcPts val="600"/>
              </a:spcAft>
            </a:pPr>
            <a:r>
              <a:rPr lang="en-US" sz="2400" i="1" dirty="0"/>
              <a:t>	…. because 0 x 10% = 0.</a:t>
            </a:r>
          </a:p>
        </p:txBody>
      </p:sp>
    </p:spTree>
    <p:extLst>
      <p:ext uri="{BB962C8B-B14F-4D97-AF65-F5344CB8AC3E}">
        <p14:creationId xmlns:p14="http://schemas.microsoft.com/office/powerpoint/2010/main" val="1685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adientRiseVTI">
  <a:themeElements>
    <a:clrScheme name="AnalogousFromLightSeedRightStep">
      <a:dk1>
        <a:srgbClr val="000000"/>
      </a:dk1>
      <a:lt1>
        <a:srgbClr val="FFFFFF"/>
      </a:lt1>
      <a:dk2>
        <a:srgbClr val="3C3522"/>
      </a:dk2>
      <a:lt2>
        <a:srgbClr val="E2E5E8"/>
      </a:lt2>
      <a:accent1>
        <a:srgbClr val="C09B76"/>
      </a:accent1>
      <a:accent2>
        <a:srgbClr val="A9A369"/>
      </a:accent2>
      <a:accent3>
        <a:srgbClr val="97A776"/>
      </a:accent3>
      <a:accent4>
        <a:srgbClr val="7EAF6D"/>
      </a:accent4>
      <a:accent5>
        <a:srgbClr val="79AF82"/>
      </a:accent5>
      <a:accent6>
        <a:srgbClr val="6CAE92"/>
      </a:accent6>
      <a:hlink>
        <a:srgbClr val="5F84A9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3504903AAC0140881D1807101F7612" ma:contentTypeVersion="17" ma:contentTypeDescription="Create a new document." ma:contentTypeScope="" ma:versionID="1179c8a085eb3607b8edcedab3b21572">
  <xsd:schema xmlns:xsd="http://www.w3.org/2001/XMLSchema" xmlns:xs="http://www.w3.org/2001/XMLSchema" xmlns:p="http://schemas.microsoft.com/office/2006/metadata/properties" xmlns:ns2="53d77e3a-6a72-4d82-b065-dfe194c3bce9" xmlns:ns3="62ab0ecc-a534-4225-98d4-afb260e53397" targetNamespace="http://schemas.microsoft.com/office/2006/metadata/properties" ma:root="true" ma:fieldsID="0aaca665452ca835d2d41d50c73f5bf1" ns2:_="" ns3:_="">
    <xsd:import namespace="53d77e3a-6a72-4d82-b065-dfe194c3bce9"/>
    <xsd:import namespace="62ab0ecc-a534-4225-98d4-afb260e533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d77e3a-6a72-4d82-b065-dfe194c3bc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d4a205e7-2c87-4d1c-8729-bf7c1a725e7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ab0ecc-a534-4225-98d4-afb260e5339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23ef0f9-b367-411b-a48e-19fd158040dd}" ma:internalName="TaxCatchAll" ma:showField="CatchAllData" ma:web="62ab0ecc-a534-4225-98d4-afb260e533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2ab0ecc-a534-4225-98d4-afb260e53397" xsi:nil="true"/>
    <lcf76f155ced4ddcb4097134ff3c332f xmlns="53d77e3a-6a72-4d82-b065-dfe194c3bce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267062F-CF36-4A4F-89D0-B1BB349D37E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9CF6FB2-0C4C-43A7-9ADC-0638C7B0E851}">
  <ds:schemaRefs>
    <ds:schemaRef ds:uri="53d77e3a-6a72-4d82-b065-dfe194c3bce9"/>
    <ds:schemaRef ds:uri="62ab0ecc-a534-4225-98d4-afb260e5339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1BDF50B1-2E66-46D5-9E61-DC02154BCD0D}">
  <ds:schemaRefs>
    <ds:schemaRef ds:uri="62ab0ecc-a534-4225-98d4-afb260e53397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  <ds:schemaRef ds:uri="http://purl.org/dc/elements/1.1/"/>
    <ds:schemaRef ds:uri="53d77e3a-6a72-4d82-b065-dfe194c3bce9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1138</Words>
  <Application>Microsoft Office PowerPoint</Application>
  <PresentationFormat>Widescreen</PresentationFormat>
  <Paragraphs>127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Next LT Pro</vt:lpstr>
      <vt:lpstr>Calibri</vt:lpstr>
      <vt:lpstr>Calibri Light</vt:lpstr>
      <vt:lpstr>Office Theme</vt:lpstr>
      <vt:lpstr>GradientRiseVTI</vt:lpstr>
      <vt:lpstr>The ABC of BNG  Peter Massini Director, Future Nature Consulting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Mooney</dc:creator>
  <cp:lastModifiedBy>CORDELL Maura</cp:lastModifiedBy>
  <cp:revision>12</cp:revision>
  <cp:lastPrinted>2018-09-18T12:52:39Z</cp:lastPrinted>
  <dcterms:created xsi:type="dcterms:W3CDTF">2018-02-20T15:37:04Z</dcterms:created>
  <dcterms:modified xsi:type="dcterms:W3CDTF">2024-02-05T11:11:18Z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0x010100433504903AAC0140881D1807101F7612</vt:lpwstr>
  </property>
  <property fmtid="{D5CDD505-2E9C-101B-9397-08002B2CF9AE}" pid="3" name="Order">
    <vt:r8>3200</vt:r8>
  </property>
  <property fmtid="{D5CDD505-2E9C-101B-9397-08002B2CF9AE}" pid="4" name="MediaServiceImageTags">
    <vt:lpwstr/>
  </property>
</Properties>
</file>